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338" r:id="rId4"/>
    <p:sldId id="259" r:id="rId5"/>
    <p:sldId id="260" r:id="rId7"/>
    <p:sldId id="261" r:id="rId8"/>
    <p:sldId id="332" r:id="rId9"/>
    <p:sldId id="322" r:id="rId10"/>
    <p:sldId id="334" r:id="rId11"/>
    <p:sldId id="335" r:id="rId12"/>
    <p:sldId id="336" r:id="rId13"/>
    <p:sldId id="337" r:id="rId14"/>
    <p:sldId id="262" r:id="rId15"/>
    <p:sldId id="304" r:id="rId16"/>
    <p:sldId id="263" r:id="rId17"/>
    <p:sldId id="264" r:id="rId18"/>
    <p:sldId id="266" r:id="rId19"/>
    <p:sldId id="267" r:id="rId20"/>
    <p:sldId id="268" r:id="rId21"/>
    <p:sldId id="269" r:id="rId22"/>
    <p:sldId id="306" r:id="rId23"/>
    <p:sldId id="307" r:id="rId24"/>
    <p:sldId id="308" r:id="rId25"/>
    <p:sldId id="331" r:id="rId26"/>
    <p:sldId id="271" r:id="rId27"/>
    <p:sldId id="272" r:id="rId28"/>
    <p:sldId id="309" r:id="rId29"/>
    <p:sldId id="273" r:id="rId30"/>
    <p:sldId id="286" r:id="rId31"/>
    <p:sldId id="316" r:id="rId32"/>
    <p:sldId id="311" r:id="rId33"/>
    <p:sldId id="312" r:id="rId34"/>
    <p:sldId id="313" r:id="rId35"/>
    <p:sldId id="314" r:id="rId36"/>
    <p:sldId id="302" r:id="rId37"/>
    <p:sldId id="275" r:id="rId38"/>
    <p:sldId id="276" r:id="rId39"/>
    <p:sldId id="277" r:id="rId40"/>
    <p:sldId id="278" r:id="rId41"/>
    <p:sldId id="317" r:id="rId42"/>
    <p:sldId id="318" r:id="rId43"/>
    <p:sldId id="279" r:id="rId44"/>
    <p:sldId id="280" r:id="rId45"/>
    <p:sldId id="281" r:id="rId46"/>
    <p:sldId id="282" r:id="rId47"/>
    <p:sldId id="283" r:id="rId48"/>
    <p:sldId id="285" r:id="rId49"/>
    <p:sldId id="287" r:id="rId50"/>
    <p:sldId id="288" r:id="rId51"/>
    <p:sldId id="289" r:id="rId52"/>
    <p:sldId id="290" r:id="rId53"/>
    <p:sldId id="291" r:id="rId54"/>
    <p:sldId id="319" r:id="rId55"/>
    <p:sldId id="320" r:id="rId56"/>
    <p:sldId id="292" r:id="rId57"/>
    <p:sldId id="293" r:id="rId58"/>
    <p:sldId id="303" r:id="rId59"/>
    <p:sldId id="294" r:id="rId60"/>
    <p:sldId id="295" r:id="rId61"/>
    <p:sldId id="296" r:id="rId62"/>
    <p:sldId id="297" r:id="rId63"/>
    <p:sldId id="298" r:id="rId64"/>
    <p:sldId id="299" r:id="rId65"/>
    <p:sldId id="300" r:id="rId6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1pPr>
    <a:lvl2pPr marL="0" marR="0" indent="45720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2pPr>
    <a:lvl3pPr marL="0" marR="0" indent="91440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3pPr>
    <a:lvl4pPr marL="0" marR="0" indent="137160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4pPr>
    <a:lvl5pPr marL="0" marR="0" indent="182880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5pPr>
    <a:lvl6pPr marL="0" marR="0" indent="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6pPr>
    <a:lvl7pPr marL="0" marR="0" indent="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7pPr>
    <a:lvl8pPr marL="0" marR="0" indent="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8pPr>
    <a:lvl9pPr marL="0" marR="0" indent="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3"/>
    <p:restoredTop sz="94127"/>
  </p:normalViewPr>
  <p:slideViewPr>
    <p:cSldViewPr snapToGrid="0" snapToObjects="1">
      <p:cViewPr>
        <p:scale>
          <a:sx n="123" d="100"/>
          <a:sy n="123" d="100"/>
        </p:scale>
        <p:origin x="53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1143000" y="685800"/>
            <a:ext cx="4572000" cy="3429000"/>
          </a:xfrm>
          <a:prstGeom prst="rect">
            <a:avLst/>
          </a:prstGeom>
        </p:spPr>
        <p:txBody>
          <a:bodyPr/>
          <a:lstStyle/>
          <a:p/>
        </p:txBody>
      </p:sp>
      <p:sp>
        <p:nvSpPr>
          <p:cNvPr id="88" name="Shape 88"/>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prstGeom prst="rect">
            <a:avLst/>
          </a:prstGeom>
        </p:spPr>
        <p:txBody>
          <a:bodyPr/>
          <a:lstStyle/>
          <a:p/>
        </p:txBody>
      </p:sp>
      <p:sp>
        <p:nvSpPr>
          <p:cNvPr id="105" name="Shape 10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panose="020B0604020202090204"/>
                <a:ea typeface="Arial" panose="020B0604020202090204"/>
                <a:cs typeface="Arial" panose="020B0604020202090204"/>
                <a:sym typeface="Arial" panose="020B0604020202090204"/>
              </a:defRPr>
            </a:pPr>
            <a:r>
              <a:t>Creating AWS account: http://www.youtube.com/watch?v=WviHsoz8yHk</a:t>
            </a:r>
          </a:p>
          <a:p>
            <a:pPr defTabSz="914400">
              <a:lnSpc>
                <a:spcPct val="100000"/>
              </a:lnSpc>
              <a:spcBef>
                <a:spcPts val="400"/>
              </a:spcBef>
              <a:defRPr sz="1200">
                <a:latin typeface="Arial" panose="020B0604020202090204"/>
                <a:ea typeface="Arial" panose="020B0604020202090204"/>
                <a:cs typeface="Arial" panose="020B0604020202090204"/>
                <a:sym typeface="Arial" panose="020B0604020202090204"/>
              </a:defRPr>
            </a:pPr>
            <a:r>
              <a:t>Getting started with Amazon EC2-launch a windows instance: http://www.youtube.com/watch?v=OLfmqcYnhUM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p:txBody>
      </p:sp>
      <p:sp>
        <p:nvSpPr>
          <p:cNvPr id="171" name="Shape 171"/>
          <p:cNvSpPr>
            <a:spLocks noGrp="1"/>
          </p:cNvSpPr>
          <p:nvPr>
            <p:ph type="body" sz="quarter" idx="1"/>
          </p:nvPr>
        </p:nvSpPr>
        <p:spPr>
          <a:prstGeom prst="rect">
            <a:avLst/>
          </a:prstGeom>
        </p:spPr>
        <p:txBody>
          <a:bodyPr/>
          <a:lstStyle/>
          <a:p>
            <a:r>
              <a:t>SSH requires key pair.</a:t>
            </a:r>
          </a:p>
          <a:p>
            <a:r>
              <a:t>A brief introduction of public-key cryptography.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p:txBody>
      </p:sp>
      <p:sp>
        <p:nvSpPr>
          <p:cNvPr id="242" name="Shape 242"/>
          <p:cNvSpPr>
            <a:spLocks noGrp="1"/>
          </p:cNvSpPr>
          <p:nvPr>
            <p:ph type="body" sz="quarter" idx="1"/>
          </p:nvPr>
        </p:nvSpPr>
        <p:spPr>
          <a:prstGeom prst="rect">
            <a:avLst/>
          </a:prstGeom>
        </p:spPr>
        <p:txBody>
          <a:bodyPr/>
          <a:lstStyle/>
          <a:p>
            <a:r>
              <a:t>What are security groups used for?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lvl1pPr>
              <a:defRPr>
                <a:uFill>
                  <a:solidFill>
                    <a:srgbClr val="000000"/>
                  </a:solidFill>
                </a:u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5" name="线条"/>
          <p:cNvSpPr/>
          <p:nvPr/>
        </p:nvSpPr>
        <p:spPr>
          <a:xfrm>
            <a:off x="455414" y="3339703"/>
            <a:ext cx="8233187" cy="128"/>
          </a:xfrm>
          <a:prstGeom prst="line">
            <a:avLst/>
          </a:prstGeom>
          <a:ln w="3175">
            <a:solidFill>
              <a:srgbClr val="9A9A9A"/>
            </a:solidFill>
            <a:miter lim="400000"/>
          </a:ln>
        </p:spPr>
        <p:txBody>
          <a:bodyPr lIns="35718" tIns="35718" rIns="35718" bIns="35718" anchor="ctr"/>
          <a:lstStyle/>
          <a:p>
            <a:pPr defTabSz="321310">
              <a:defRPr sz="800">
                <a:latin typeface="+mj-lt"/>
                <a:ea typeface="+mj-ea"/>
                <a:cs typeface="+mj-cs"/>
                <a:sym typeface="Helvetica"/>
              </a:defRPr>
            </a:pPr>
          </a:p>
        </p:txBody>
      </p:sp>
      <p:sp>
        <p:nvSpPr>
          <p:cNvPr id="26" name="标题文本"/>
          <p:cNvSpPr txBox="1">
            <a:spLocks noGrp="1"/>
          </p:cNvSpPr>
          <p:nvPr>
            <p:ph type="title" hasCustomPrompt="1"/>
          </p:nvPr>
        </p:nvSpPr>
        <p:spPr>
          <a:xfrm>
            <a:off x="401835" y="544710"/>
            <a:ext cx="8340330" cy="2232423"/>
          </a:xfrm>
          <a:prstGeom prst="rect">
            <a:avLst/>
          </a:prstGeom>
        </p:spPr>
        <p:txBody>
          <a:bodyPr lIns="35718" tIns="35718" rIns="35718" bIns="35718" anchor="t"/>
          <a:lstStyle>
            <a:lvl1pPr algn="l" defTabSz="410845">
              <a:defRPr sz="5000">
                <a:latin typeface="Helvetica Neue Light" panose="02000503000000020004"/>
                <a:ea typeface="Helvetica Neue Light" panose="02000503000000020004"/>
                <a:cs typeface="Helvetica Neue Light" panose="02000503000000020004"/>
                <a:sym typeface="Helvetica Neue Light" panose="02000503000000020004"/>
              </a:defRPr>
            </a:lvl1pPr>
          </a:lstStyle>
          <a:p>
            <a:r>
              <a:t>标题文本</a:t>
            </a:r>
          </a:p>
        </p:txBody>
      </p:sp>
      <p:sp>
        <p:nvSpPr>
          <p:cNvPr id="27" name="正文级别 1…"/>
          <p:cNvSpPr txBox="1">
            <a:spLocks noGrp="1"/>
          </p:cNvSpPr>
          <p:nvPr>
            <p:ph type="body" sz="half" idx="1" hasCustomPrompt="1"/>
          </p:nvPr>
        </p:nvSpPr>
        <p:spPr>
          <a:xfrm>
            <a:off x="401835" y="3705727"/>
            <a:ext cx="8340330" cy="2557232"/>
          </a:xfrm>
          <a:prstGeom prst="rect">
            <a:avLst/>
          </a:prstGeom>
        </p:spPr>
        <p:txBody>
          <a:bodyPr lIns="35718" tIns="35718" rIns="35718" bIns="35718"/>
          <a:lstStyle>
            <a:lvl1pPr marL="0" indent="0" defTabSz="410845">
              <a:spcBef>
                <a:spcPts val="0"/>
              </a:spcBef>
              <a:buSzTx/>
              <a:buNone/>
              <a:defRPr sz="2800">
                <a:latin typeface="Helvetica Neue Light" panose="02000503000000020004"/>
                <a:ea typeface="Helvetica Neue Light" panose="02000503000000020004"/>
                <a:cs typeface="Helvetica Neue Light" panose="02000503000000020004"/>
                <a:sym typeface="Helvetica Neue Light" panose="02000503000000020004"/>
              </a:defRPr>
            </a:lvl1pPr>
            <a:lvl2pPr marL="0" indent="0" defTabSz="410845">
              <a:spcBef>
                <a:spcPts val="0"/>
              </a:spcBef>
              <a:buSzTx/>
              <a:buNone/>
              <a:defRPr sz="2800">
                <a:latin typeface="Helvetica Neue Light" panose="02000503000000020004"/>
                <a:ea typeface="Helvetica Neue Light" panose="02000503000000020004"/>
                <a:cs typeface="Helvetica Neue Light" panose="02000503000000020004"/>
                <a:sym typeface="Helvetica Neue Light" panose="02000503000000020004"/>
              </a:defRPr>
            </a:lvl2pPr>
            <a:lvl3pPr marL="0" indent="0" defTabSz="410845">
              <a:spcBef>
                <a:spcPts val="0"/>
              </a:spcBef>
              <a:buSzTx/>
              <a:buNone/>
              <a:defRPr sz="2800">
                <a:latin typeface="Helvetica Neue Light" panose="02000503000000020004"/>
                <a:ea typeface="Helvetica Neue Light" panose="02000503000000020004"/>
                <a:cs typeface="Helvetica Neue Light" panose="02000503000000020004"/>
                <a:sym typeface="Helvetica Neue Light" panose="02000503000000020004"/>
              </a:defRPr>
            </a:lvl3pPr>
            <a:lvl4pPr marL="0" indent="0" defTabSz="410845">
              <a:spcBef>
                <a:spcPts val="0"/>
              </a:spcBef>
              <a:buSzTx/>
              <a:buNone/>
              <a:defRPr sz="2800">
                <a:latin typeface="Helvetica Neue Light" panose="02000503000000020004"/>
                <a:ea typeface="Helvetica Neue Light" panose="02000503000000020004"/>
                <a:cs typeface="Helvetica Neue Light" panose="02000503000000020004"/>
                <a:sym typeface="Helvetica Neue Light" panose="02000503000000020004"/>
              </a:defRPr>
            </a:lvl4pPr>
            <a:lvl5pPr marL="0" indent="0" defTabSz="410845">
              <a:spcBef>
                <a:spcPts val="0"/>
              </a:spcBef>
              <a:buSzTx/>
              <a:buNone/>
              <a:defRPr sz="2800">
                <a:latin typeface="Helvetica Neue Light" panose="02000503000000020004"/>
                <a:ea typeface="Helvetica Neue Light" panose="02000503000000020004"/>
                <a:cs typeface="Helvetica Neue Light" panose="02000503000000020004"/>
                <a:sym typeface="Helvetica Neue Light" panose="02000503000000020004"/>
              </a:defRPr>
            </a:lvl5pPr>
          </a:lstStyle>
          <a:p>
            <a:r>
              <a:t>正文级别 1</a:t>
            </a:r>
          </a:p>
          <a:p>
            <a:pPr lvl="1"/>
            <a:r>
              <a:t>正文级别 2</a:t>
            </a:r>
          </a:p>
          <a:p>
            <a:pPr lvl="2"/>
            <a:r>
              <a:t>正文级别 3</a:t>
            </a:r>
          </a:p>
          <a:p>
            <a:pPr lvl="3"/>
            <a:r>
              <a:t>正文级别 4</a:t>
            </a:r>
          </a:p>
          <a:p>
            <a:pPr lvl="4"/>
            <a:r>
              <a:t>正文级别 5</a:t>
            </a:r>
          </a:p>
        </p:txBody>
      </p:sp>
      <p:pic>
        <p:nvPicPr>
          <p:cNvPr id="28" name="logo-wide-b.png" descr="logo-wide-b.png"/>
          <p:cNvPicPr>
            <a:picLocks noChangeAspect="1"/>
          </p:cNvPicPr>
          <p:nvPr/>
        </p:nvPicPr>
        <p:blipFill>
          <a:blip r:embed="rId2"/>
          <a:stretch>
            <a:fillRect/>
          </a:stretch>
        </p:blipFill>
        <p:spPr>
          <a:xfrm>
            <a:off x="3621816" y="5415223"/>
            <a:ext cx="5279781" cy="1272428"/>
          </a:xfrm>
          <a:prstGeom prst="rect">
            <a:avLst/>
          </a:prstGeom>
          <a:ln w="3175">
            <a:miter lim="400000"/>
            <a:headEnd/>
            <a:tailEnd/>
          </a:ln>
        </p:spPr>
      </p:pic>
      <p:sp>
        <p:nvSpPr>
          <p:cNvPr id="29" name="幻灯片编号"/>
          <p:cNvSpPr txBox="1">
            <a:spLocks noGrp="1"/>
          </p:cNvSpPr>
          <p:nvPr>
            <p:ph type="sldNum" sz="quarter" idx="2"/>
          </p:nvPr>
        </p:nvSpPr>
        <p:spPr>
          <a:xfrm>
            <a:off x="8626078" y="6465093"/>
            <a:ext cx="211240" cy="207938"/>
          </a:xfrm>
          <a:prstGeom prst="rect">
            <a:avLst/>
          </a:prstGeom>
        </p:spPr>
        <p:txBody>
          <a:bodyPr wrap="none" lIns="35718" tIns="35718" rIns="35718" bIns="35718"/>
          <a:lstStyle>
            <a:lvl1pPr algn="l" defTabSz="410845">
              <a:defRPr sz="900">
                <a:latin typeface="+mn-lt"/>
                <a:ea typeface="+mn-ea"/>
                <a:cs typeface="+mn-cs"/>
                <a:sym typeface="Helvetica Neue" panose="02000503000000020004"/>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6" name="线条"/>
          <p:cNvSpPr/>
          <p:nvPr/>
        </p:nvSpPr>
        <p:spPr>
          <a:xfrm>
            <a:off x="455414" y="1384101"/>
            <a:ext cx="8233172" cy="128"/>
          </a:xfrm>
          <a:prstGeom prst="line">
            <a:avLst/>
          </a:prstGeom>
          <a:ln w="3175">
            <a:solidFill>
              <a:srgbClr val="9A9A9A"/>
            </a:solidFill>
            <a:miter lim="400000"/>
          </a:ln>
        </p:spPr>
        <p:txBody>
          <a:bodyPr lIns="35718" tIns="35718" rIns="35718" bIns="35718" anchor="ctr"/>
          <a:lstStyle/>
          <a:p>
            <a:pPr defTabSz="321310">
              <a:defRPr sz="800">
                <a:latin typeface="+mj-lt"/>
                <a:ea typeface="+mj-ea"/>
                <a:cs typeface="+mj-cs"/>
                <a:sym typeface="Helvetica"/>
              </a:defRPr>
            </a:pPr>
          </a:p>
        </p:txBody>
      </p:sp>
      <p:sp>
        <p:nvSpPr>
          <p:cNvPr id="37" name="标题文本"/>
          <p:cNvSpPr txBox="1">
            <a:spLocks noGrp="1"/>
          </p:cNvSpPr>
          <p:nvPr>
            <p:ph type="title" hasCustomPrompt="1"/>
          </p:nvPr>
        </p:nvSpPr>
        <p:spPr>
          <a:xfrm>
            <a:off x="401835" y="232171"/>
            <a:ext cx="8340330" cy="982267"/>
          </a:xfrm>
          <a:prstGeom prst="rect">
            <a:avLst/>
          </a:prstGeom>
        </p:spPr>
        <p:txBody>
          <a:bodyPr lIns="35718" tIns="35718" rIns="35718" bIns="35718" anchor="b"/>
          <a:lstStyle>
            <a:lvl1pPr algn="l" defTabSz="410845">
              <a:defRPr sz="5000">
                <a:latin typeface="Helvetica Neue Light" panose="02000503000000020004"/>
                <a:ea typeface="Helvetica Neue Light" panose="02000503000000020004"/>
                <a:cs typeface="Helvetica Neue Light" panose="02000503000000020004"/>
                <a:sym typeface="Helvetica Neue Light" panose="02000503000000020004"/>
              </a:defRPr>
            </a:lvl1pPr>
          </a:lstStyle>
          <a:p>
            <a:r>
              <a:t>标题文本</a:t>
            </a:r>
          </a:p>
        </p:txBody>
      </p:sp>
      <p:sp>
        <p:nvSpPr>
          <p:cNvPr id="38" name="正文级别 1…"/>
          <p:cNvSpPr txBox="1">
            <a:spLocks noGrp="1"/>
          </p:cNvSpPr>
          <p:nvPr>
            <p:ph type="body" idx="1" hasCustomPrompt="1"/>
          </p:nvPr>
        </p:nvSpPr>
        <p:spPr>
          <a:xfrm>
            <a:off x="401835" y="1634132"/>
            <a:ext cx="8340330" cy="4589861"/>
          </a:xfrm>
          <a:prstGeom prst="rect">
            <a:avLst/>
          </a:prstGeom>
        </p:spPr>
        <p:txBody>
          <a:bodyPr lIns="35718" tIns="35718" rIns="35718" bIns="35718"/>
          <a:lstStyle>
            <a:lvl1pPr marL="271145" indent="-271145" defTabSz="410845">
              <a:spcBef>
                <a:spcPts val="1900"/>
              </a:spcBef>
              <a:buFont typeface="Lucida Grande" panose="020B0600040502020204"/>
              <a:buChar char="‣"/>
              <a:defRPr sz="2400">
                <a:latin typeface="Helvetica Neue Light" panose="02000503000000020004"/>
                <a:ea typeface="Helvetica Neue Light" panose="02000503000000020004"/>
                <a:cs typeface="Helvetica Neue Light" panose="02000503000000020004"/>
                <a:sym typeface="Helvetica Neue Light" panose="02000503000000020004"/>
              </a:defRPr>
            </a:lvl1pPr>
            <a:lvl2pPr marL="723900" indent="-279400" defTabSz="410845">
              <a:spcBef>
                <a:spcPts val="1900"/>
              </a:spcBef>
              <a:buFont typeface="Lucida Grande" panose="020B0600040502020204"/>
              <a:buChar char="‣"/>
              <a:defRPr sz="2200">
                <a:latin typeface="Helvetica Neue Light" panose="02000503000000020004"/>
                <a:ea typeface="Helvetica Neue Light" panose="02000503000000020004"/>
                <a:cs typeface="Helvetica Neue Light" panose="02000503000000020004"/>
                <a:sym typeface="Helvetica Neue Light" panose="02000503000000020004"/>
              </a:defRPr>
            </a:lvl2pPr>
            <a:lvl3pPr marL="1168400" indent="-279400" defTabSz="410845">
              <a:spcBef>
                <a:spcPts val="1900"/>
              </a:spcBef>
              <a:buFont typeface="Lucida Grande" panose="020B0600040502020204"/>
              <a:buChar char="‣"/>
              <a:defRPr sz="2200">
                <a:latin typeface="Helvetica Neue Light" panose="02000503000000020004"/>
                <a:ea typeface="Helvetica Neue Light" panose="02000503000000020004"/>
                <a:cs typeface="Helvetica Neue Light" panose="02000503000000020004"/>
                <a:sym typeface="Helvetica Neue Light" panose="02000503000000020004"/>
              </a:defRPr>
            </a:lvl3pPr>
            <a:lvl4pPr marL="1612900" indent="-279400" defTabSz="410845">
              <a:spcBef>
                <a:spcPts val="1900"/>
              </a:spcBef>
              <a:buFont typeface="Lucida Grande" panose="020B0600040502020204"/>
              <a:buChar char="‣"/>
              <a:defRPr sz="2200">
                <a:latin typeface="Helvetica Neue Light" panose="02000503000000020004"/>
                <a:ea typeface="Helvetica Neue Light" panose="02000503000000020004"/>
                <a:cs typeface="Helvetica Neue Light" panose="02000503000000020004"/>
                <a:sym typeface="Helvetica Neue Light" panose="02000503000000020004"/>
              </a:defRPr>
            </a:lvl4pPr>
            <a:lvl5pPr marL="2057400" indent="-279400" defTabSz="410845">
              <a:spcBef>
                <a:spcPts val="1900"/>
              </a:spcBef>
              <a:buFont typeface="Lucida Grande" panose="020B0600040502020204"/>
              <a:buChar char="‣"/>
              <a:defRPr sz="2200">
                <a:latin typeface="Helvetica Neue Light" panose="02000503000000020004"/>
                <a:ea typeface="Helvetica Neue Light" panose="02000503000000020004"/>
                <a:cs typeface="Helvetica Neue Light" panose="02000503000000020004"/>
                <a:sym typeface="Helvetica Neue Light"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39" name="幻灯片编号"/>
          <p:cNvSpPr txBox="1">
            <a:spLocks noGrp="1"/>
          </p:cNvSpPr>
          <p:nvPr>
            <p:ph type="sldNum" sz="quarter" idx="2"/>
          </p:nvPr>
        </p:nvSpPr>
        <p:spPr>
          <a:xfrm>
            <a:off x="8634223" y="6465093"/>
            <a:ext cx="211240" cy="207938"/>
          </a:xfrm>
          <a:prstGeom prst="rect">
            <a:avLst/>
          </a:prstGeom>
        </p:spPr>
        <p:txBody>
          <a:bodyPr wrap="none" lIns="35718" tIns="35718" rIns="35718" bIns="35718"/>
          <a:lstStyle>
            <a:lvl1pPr defTabSz="410845">
              <a:defRPr sz="900">
                <a:latin typeface="+mn-lt"/>
                <a:ea typeface="+mn-ea"/>
                <a:cs typeface="+mn-cs"/>
                <a:sym typeface="Helvetica Neue" panose="02000503000000020004"/>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6" name="线条"/>
          <p:cNvSpPr/>
          <p:nvPr/>
        </p:nvSpPr>
        <p:spPr>
          <a:xfrm>
            <a:off x="455414" y="1384101"/>
            <a:ext cx="8233172" cy="128"/>
          </a:xfrm>
          <a:prstGeom prst="line">
            <a:avLst/>
          </a:prstGeom>
          <a:ln w="3175">
            <a:solidFill>
              <a:srgbClr val="9A9A9A"/>
            </a:solidFill>
            <a:miter lim="400000"/>
          </a:ln>
        </p:spPr>
        <p:txBody>
          <a:bodyPr lIns="35718" tIns="35718" rIns="35718" bIns="35718" anchor="ctr"/>
          <a:lstStyle/>
          <a:p>
            <a:pPr defTabSz="321310">
              <a:defRPr sz="800">
                <a:latin typeface="+mj-lt"/>
                <a:ea typeface="+mj-ea"/>
                <a:cs typeface="+mj-cs"/>
                <a:sym typeface="Helvetica"/>
              </a:defRPr>
            </a:pPr>
          </a:p>
        </p:txBody>
      </p:sp>
      <p:sp>
        <p:nvSpPr>
          <p:cNvPr id="47" name="标题文本"/>
          <p:cNvSpPr txBox="1">
            <a:spLocks noGrp="1"/>
          </p:cNvSpPr>
          <p:nvPr>
            <p:ph type="title" hasCustomPrompt="1"/>
          </p:nvPr>
        </p:nvSpPr>
        <p:spPr>
          <a:xfrm>
            <a:off x="401835" y="232171"/>
            <a:ext cx="8340330" cy="982267"/>
          </a:xfrm>
          <a:prstGeom prst="rect">
            <a:avLst/>
          </a:prstGeom>
        </p:spPr>
        <p:txBody>
          <a:bodyPr lIns="35718" tIns="35718" rIns="35718" bIns="35718" anchor="b">
            <a:normAutofit/>
          </a:bodyPr>
          <a:lstStyle>
            <a:lvl1pPr algn="l" defTabSz="410845">
              <a:defRPr sz="5000">
                <a:latin typeface="Helvetica Neue Light" panose="02000503000000020004"/>
                <a:ea typeface="Helvetica Neue Light" panose="02000503000000020004"/>
                <a:cs typeface="Helvetica Neue Light" panose="02000503000000020004"/>
                <a:sym typeface="Helvetica Neue Light" panose="02000503000000020004"/>
              </a:defRPr>
            </a:lvl1pPr>
          </a:lstStyle>
          <a:p>
            <a:r>
              <a:t>标题文本</a:t>
            </a:r>
          </a:p>
        </p:txBody>
      </p:sp>
      <p:sp>
        <p:nvSpPr>
          <p:cNvPr id="48" name="幻灯片编号"/>
          <p:cNvSpPr txBox="1">
            <a:spLocks noGrp="1"/>
          </p:cNvSpPr>
          <p:nvPr>
            <p:ph type="sldNum" sz="quarter" idx="2"/>
          </p:nvPr>
        </p:nvSpPr>
        <p:spPr>
          <a:xfrm>
            <a:off x="8634223" y="6465093"/>
            <a:ext cx="211240" cy="207938"/>
          </a:xfrm>
          <a:prstGeom prst="rect">
            <a:avLst/>
          </a:prstGeom>
        </p:spPr>
        <p:txBody>
          <a:bodyPr wrap="none" lIns="35718" tIns="35718" rIns="35718" bIns="35718">
            <a:normAutofit/>
          </a:bodyPr>
          <a:lstStyle>
            <a:lvl1pPr defTabSz="410845">
              <a:defRPr sz="900">
                <a:latin typeface="+mn-lt"/>
                <a:ea typeface="+mn-ea"/>
                <a:cs typeface="+mn-cs"/>
                <a:sym typeface="Helvetica Neue" panose="02000503000000020004"/>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5" name="线条"/>
          <p:cNvSpPr/>
          <p:nvPr/>
        </p:nvSpPr>
        <p:spPr>
          <a:xfrm>
            <a:off x="455414" y="1384101"/>
            <a:ext cx="8233172" cy="128"/>
          </a:xfrm>
          <a:prstGeom prst="line">
            <a:avLst/>
          </a:prstGeom>
          <a:ln w="3175">
            <a:solidFill>
              <a:srgbClr val="9A9A9A"/>
            </a:solidFill>
            <a:miter lim="400000"/>
          </a:ln>
        </p:spPr>
        <p:txBody>
          <a:bodyPr lIns="35718" tIns="35718" rIns="35718" bIns="35718" anchor="ctr"/>
          <a:lstStyle/>
          <a:p>
            <a:pPr defTabSz="321310">
              <a:defRPr sz="800">
                <a:latin typeface="+mj-lt"/>
                <a:ea typeface="+mj-ea"/>
                <a:cs typeface="+mj-cs"/>
                <a:sym typeface="Helvetica"/>
              </a:defRPr>
            </a:pPr>
          </a:p>
        </p:txBody>
      </p:sp>
      <p:sp>
        <p:nvSpPr>
          <p:cNvPr id="56" name="标题文本"/>
          <p:cNvSpPr txBox="1">
            <a:spLocks noGrp="1"/>
          </p:cNvSpPr>
          <p:nvPr>
            <p:ph type="title" hasCustomPrompt="1"/>
          </p:nvPr>
        </p:nvSpPr>
        <p:spPr>
          <a:xfrm>
            <a:off x="401835" y="232171"/>
            <a:ext cx="8340330" cy="982267"/>
          </a:xfrm>
          <a:prstGeom prst="rect">
            <a:avLst/>
          </a:prstGeom>
        </p:spPr>
        <p:txBody>
          <a:bodyPr lIns="35718" tIns="35718" rIns="35718" bIns="35718" anchor="b">
            <a:normAutofit/>
          </a:bodyPr>
          <a:lstStyle>
            <a:lvl1pPr algn="l" defTabSz="410845">
              <a:defRPr sz="5000">
                <a:latin typeface="Helvetica Neue Light" panose="02000503000000020004"/>
                <a:ea typeface="Helvetica Neue Light" panose="02000503000000020004"/>
                <a:cs typeface="Helvetica Neue Light" panose="02000503000000020004"/>
                <a:sym typeface="Helvetica Neue Light" panose="02000503000000020004"/>
              </a:defRPr>
            </a:lvl1pPr>
          </a:lstStyle>
          <a:p>
            <a:r>
              <a:t>标题文本</a:t>
            </a:r>
          </a:p>
        </p:txBody>
      </p:sp>
      <p:sp>
        <p:nvSpPr>
          <p:cNvPr id="57" name="正文级别 1…"/>
          <p:cNvSpPr txBox="1">
            <a:spLocks noGrp="1"/>
          </p:cNvSpPr>
          <p:nvPr>
            <p:ph type="body" idx="1" hasCustomPrompt="1"/>
          </p:nvPr>
        </p:nvSpPr>
        <p:spPr>
          <a:xfrm>
            <a:off x="401835" y="1634132"/>
            <a:ext cx="8340330" cy="4616650"/>
          </a:xfrm>
          <a:prstGeom prst="rect">
            <a:avLst/>
          </a:prstGeom>
        </p:spPr>
        <p:txBody>
          <a:bodyPr lIns="35718" tIns="35718" rIns="35718" bIns="35718">
            <a:normAutofit/>
          </a:bodyPr>
          <a:lstStyle>
            <a:lvl1pPr marL="271145" indent="-271145" defTabSz="410845">
              <a:spcBef>
                <a:spcPts val="3300"/>
              </a:spcBef>
              <a:buFont typeface="Lucida Grande" panose="020B0600040502020204"/>
              <a:buChar char="‣"/>
              <a:defRPr sz="2400">
                <a:latin typeface="Helvetica Neue Light" panose="02000503000000020004"/>
                <a:ea typeface="Helvetica Neue Light" panose="02000503000000020004"/>
                <a:cs typeface="Helvetica Neue Light" panose="02000503000000020004"/>
                <a:sym typeface="Helvetica Neue Light" panose="02000503000000020004"/>
              </a:defRPr>
            </a:lvl1pPr>
            <a:lvl2pPr marL="715645" indent="-271145" defTabSz="410845">
              <a:spcBef>
                <a:spcPts val="3300"/>
              </a:spcBef>
              <a:buFont typeface="Lucida Grande" panose="020B0600040502020204"/>
              <a:buChar char="‣"/>
              <a:defRPr sz="2400">
                <a:latin typeface="Helvetica Neue Light" panose="02000503000000020004"/>
                <a:ea typeface="Helvetica Neue Light" panose="02000503000000020004"/>
                <a:cs typeface="Helvetica Neue Light" panose="02000503000000020004"/>
                <a:sym typeface="Helvetica Neue Light" panose="02000503000000020004"/>
              </a:defRPr>
            </a:lvl2pPr>
            <a:lvl3pPr marL="1160145" indent="-271145" defTabSz="410845">
              <a:spcBef>
                <a:spcPts val="3300"/>
              </a:spcBef>
              <a:buFont typeface="Lucida Grande" panose="020B0600040502020204"/>
              <a:buChar char="‣"/>
              <a:defRPr sz="2400">
                <a:latin typeface="Helvetica Neue Light" panose="02000503000000020004"/>
                <a:ea typeface="Helvetica Neue Light" panose="02000503000000020004"/>
                <a:cs typeface="Helvetica Neue Light" panose="02000503000000020004"/>
                <a:sym typeface="Helvetica Neue Light" panose="02000503000000020004"/>
              </a:defRPr>
            </a:lvl3pPr>
            <a:lvl4pPr marL="1604645" indent="-271145" defTabSz="410845">
              <a:spcBef>
                <a:spcPts val="3300"/>
              </a:spcBef>
              <a:buFont typeface="Lucida Grande" panose="020B0600040502020204"/>
              <a:buChar char="‣"/>
              <a:defRPr sz="2400">
                <a:latin typeface="Helvetica Neue Light" panose="02000503000000020004"/>
                <a:ea typeface="Helvetica Neue Light" panose="02000503000000020004"/>
                <a:cs typeface="Helvetica Neue Light" panose="02000503000000020004"/>
                <a:sym typeface="Helvetica Neue Light" panose="02000503000000020004"/>
              </a:defRPr>
            </a:lvl4pPr>
            <a:lvl5pPr marL="2049145" indent="-271145" defTabSz="410845">
              <a:spcBef>
                <a:spcPts val="3300"/>
              </a:spcBef>
              <a:buFont typeface="Lucida Grande" panose="020B0600040502020204"/>
              <a:buChar char="‣"/>
              <a:defRPr sz="2400">
                <a:latin typeface="Helvetica Neue Light" panose="02000503000000020004"/>
                <a:ea typeface="Helvetica Neue Light" panose="02000503000000020004"/>
                <a:cs typeface="Helvetica Neue Light" panose="02000503000000020004"/>
                <a:sym typeface="Helvetica Neue Light" panose="02000503000000020004"/>
              </a:defRPr>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xfrm>
            <a:off x="8634223" y="6465093"/>
            <a:ext cx="211240" cy="207938"/>
          </a:xfrm>
          <a:prstGeom prst="rect">
            <a:avLst/>
          </a:prstGeom>
        </p:spPr>
        <p:txBody>
          <a:bodyPr wrap="none" lIns="35718" tIns="35718" rIns="35718" bIns="35718">
            <a:normAutofit/>
          </a:bodyPr>
          <a:lstStyle>
            <a:lvl1pPr defTabSz="410845">
              <a:defRPr sz="900">
                <a:latin typeface="+mn-lt"/>
                <a:ea typeface="+mn-ea"/>
                <a:cs typeface="+mn-cs"/>
                <a:sym typeface="Helvetica Neue" panose="02000503000000020004"/>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5" name="标题文本"/>
          <p:cNvSpPr txBox="1">
            <a:spLocks noGrp="1"/>
          </p:cNvSpPr>
          <p:nvPr>
            <p:ph type="title" hasCustomPrompt="1"/>
          </p:nvPr>
        </p:nvSpPr>
        <p:spPr>
          <a:xfrm>
            <a:off x="401835" y="2607468"/>
            <a:ext cx="8340330" cy="1643064"/>
          </a:xfrm>
          <a:prstGeom prst="rect">
            <a:avLst/>
          </a:prstGeom>
        </p:spPr>
        <p:txBody>
          <a:bodyPr lIns="35718" tIns="35718" rIns="35718" bIns="35718"/>
          <a:lstStyle>
            <a:lvl1pPr algn="l" defTabSz="410845">
              <a:defRPr sz="5000">
                <a:latin typeface="Helvetica Neue Light" panose="02000503000000020004"/>
                <a:ea typeface="Helvetica Neue Light" panose="02000503000000020004"/>
                <a:cs typeface="Helvetica Neue Light" panose="02000503000000020004"/>
                <a:sym typeface="Helvetica Neue Light" panose="02000503000000020004"/>
              </a:defRPr>
            </a:lvl1pPr>
          </a:lstStyle>
          <a:p>
            <a:r>
              <a:t>标题文本</a:t>
            </a:r>
          </a:p>
        </p:txBody>
      </p:sp>
      <p:sp>
        <p:nvSpPr>
          <p:cNvPr id="66" name="幻灯片编号"/>
          <p:cNvSpPr txBox="1">
            <a:spLocks noGrp="1"/>
          </p:cNvSpPr>
          <p:nvPr>
            <p:ph type="sldNum" sz="quarter" idx="2"/>
          </p:nvPr>
        </p:nvSpPr>
        <p:spPr>
          <a:xfrm>
            <a:off x="8626078" y="6465093"/>
            <a:ext cx="211240" cy="207938"/>
          </a:xfrm>
          <a:prstGeom prst="rect">
            <a:avLst/>
          </a:prstGeom>
        </p:spPr>
        <p:txBody>
          <a:bodyPr wrap="none" lIns="35718" tIns="35718" rIns="35718" bIns="35718"/>
          <a:lstStyle>
            <a:lvl1pPr algn="l" defTabSz="410845">
              <a:defRPr sz="900">
                <a:latin typeface="+mn-lt"/>
                <a:ea typeface="+mn-ea"/>
                <a:cs typeface="+mn-cs"/>
                <a:sym typeface="Helvetica Neue" panose="02000503000000020004"/>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3" name="幻灯片编号"/>
          <p:cNvSpPr txBox="1">
            <a:spLocks noGrp="1"/>
          </p:cNvSpPr>
          <p:nvPr>
            <p:ph type="sldNum" sz="quarter" idx="2"/>
          </p:nvPr>
        </p:nvSpPr>
        <p:spPr>
          <a:xfrm>
            <a:off x="8634223" y="6465093"/>
            <a:ext cx="211240" cy="207938"/>
          </a:xfrm>
          <a:prstGeom prst="rect">
            <a:avLst/>
          </a:prstGeom>
        </p:spPr>
        <p:txBody>
          <a:bodyPr wrap="none" lIns="35718" tIns="35718" rIns="35718" bIns="35718">
            <a:normAutofit/>
          </a:bodyPr>
          <a:lstStyle>
            <a:lvl1pPr defTabSz="410845">
              <a:defRPr sz="900">
                <a:latin typeface="+mn-lt"/>
                <a:ea typeface="+mn-ea"/>
                <a:cs typeface="+mn-cs"/>
                <a:sym typeface="Helvetica Neue" panose="02000503000000020004"/>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80" name="标题文本"/>
          <p:cNvSpPr txBox="1">
            <a:spLocks noGrp="1"/>
          </p:cNvSpPr>
          <p:nvPr>
            <p:ph type="title" hasCustomPrompt="1"/>
          </p:nvPr>
        </p:nvSpPr>
        <p:spPr>
          <a:xfrm>
            <a:off x="401835" y="2607468"/>
            <a:ext cx="8340330" cy="1643064"/>
          </a:xfrm>
          <a:prstGeom prst="rect">
            <a:avLst/>
          </a:prstGeom>
        </p:spPr>
        <p:txBody>
          <a:bodyPr lIns="35718" tIns="35718" rIns="35718" bIns="35718">
            <a:normAutofit/>
          </a:bodyPr>
          <a:lstStyle>
            <a:lvl1pPr algn="l" defTabSz="410845">
              <a:defRPr sz="5000">
                <a:latin typeface="Helvetica Neue Light" panose="02000503000000020004"/>
                <a:ea typeface="Helvetica Neue Light" panose="02000503000000020004"/>
                <a:cs typeface="Helvetica Neue Light" panose="02000503000000020004"/>
                <a:sym typeface="Helvetica Neue Light" panose="02000503000000020004"/>
              </a:defRPr>
            </a:lvl1pPr>
          </a:lstStyle>
          <a:p>
            <a:r>
              <a:t>标题文本</a:t>
            </a:r>
          </a:p>
        </p:txBody>
      </p:sp>
      <p:sp>
        <p:nvSpPr>
          <p:cNvPr id="81" name="幻灯片编号"/>
          <p:cNvSpPr txBox="1">
            <a:spLocks noGrp="1"/>
          </p:cNvSpPr>
          <p:nvPr>
            <p:ph type="sldNum" sz="quarter" idx="2"/>
          </p:nvPr>
        </p:nvSpPr>
        <p:spPr>
          <a:xfrm>
            <a:off x="8626078" y="6465093"/>
            <a:ext cx="211240" cy="207938"/>
          </a:xfrm>
          <a:prstGeom prst="rect">
            <a:avLst/>
          </a:prstGeom>
        </p:spPr>
        <p:txBody>
          <a:bodyPr wrap="none" lIns="35718" tIns="35718" rIns="35718" bIns="35718">
            <a:normAutofit/>
          </a:bodyPr>
          <a:lstStyle>
            <a:lvl1pPr algn="l" defTabSz="410845">
              <a:defRPr sz="900">
                <a:latin typeface="+mn-lt"/>
                <a:ea typeface="+mn-ea"/>
                <a:cs typeface="+mn-cs"/>
                <a:sym typeface="Helvetica Neue" panose="02000503000000020004"/>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幻灯片编号"/>
          <p:cNvSpPr txBox="1">
            <a:spLocks noGrp="1"/>
          </p:cNvSpPr>
          <p:nvPr>
            <p:ph type="sldNum" sz="quarter" idx="2"/>
          </p:nvPr>
        </p:nvSpPr>
        <p:spPr>
          <a:xfrm>
            <a:off x="6553200" y="6245225"/>
            <a:ext cx="2133600" cy="288824"/>
          </a:xfrm>
          <a:prstGeom prst="rect">
            <a:avLst/>
          </a:prstGeom>
          <a:ln w="12700">
            <a:miter lim="400000"/>
          </a:ln>
        </p:spPr>
        <p:txBody>
          <a:bodyPr lIns="45719" rIns="45719">
            <a:spAutoFit/>
          </a:bodyPr>
          <a:lstStyle>
            <a:lvl1pPr algn="r">
              <a:defRPr sz="1400"/>
            </a:lvl1pPr>
          </a:lstStyle>
          <a:p>
            <a:fld id="{86CB4B4D-7CA3-9044-876B-883B54F8677D}" type="slidenum">
              <a:rPr/>
            </a:fld>
            <a:endParaRPr/>
          </a:p>
        </p:txBody>
      </p:sp>
      <p:sp>
        <p:nvSpPr>
          <p:cNvPr id="3" name="标题文本"/>
          <p:cNvSpPr txBox="1">
            <a:spLocks noGrp="1"/>
          </p:cNvSpPr>
          <p:nvPr>
            <p:ph type="title"/>
          </p:nvPr>
        </p:nvSpPr>
        <p:spPr>
          <a:xfrm>
            <a:off x="457200" y="92074"/>
            <a:ext cx="8229600" cy="1508126"/>
          </a:xfrm>
          <a:prstGeom prst="rect">
            <a:avLst/>
          </a:prstGeom>
          <a:ln w="12700">
            <a:miter lim="400000"/>
          </a:ln>
        </p:spPr>
        <p:txBody>
          <a:bodyPr lIns="45719" rIns="45719" anchor="ctr"/>
          <a:lstStyle/>
          <a:p>
            <a:r>
              <a:t>标题文本</a:t>
            </a:r>
          </a:p>
        </p:txBody>
      </p:sp>
      <p:sp>
        <p:nvSpPr>
          <p:cNvPr id="4" name="正文级别 1…"/>
          <p:cNvSpPr txBox="1">
            <a:spLocks noGrp="1"/>
          </p:cNvSpPr>
          <p:nvPr>
            <p:ph type="body" idx="1"/>
          </p:nvPr>
        </p:nvSpPr>
        <p:spPr>
          <a:xfrm>
            <a:off x="457200" y="1600200"/>
            <a:ext cx="8229600" cy="52578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hf hdr="0" ftr="0" dt="0"/>
  <p:txStyles>
    <p:titleStyle>
      <a:lvl1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1pPr>
      <a:lvl2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2pPr>
      <a:lvl3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3pPr>
      <a:lvl4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4pPr>
      <a:lvl5pPr marL="0" marR="0" indent="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5pPr>
      <a:lvl6pPr marL="0" marR="0" indent="45720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6pPr>
      <a:lvl7pPr marL="0" marR="0" indent="91440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7pPr>
      <a:lvl8pPr marL="0" marR="0" indent="137160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8pPr>
      <a:lvl9pPr marL="0" marR="0" indent="1828800" algn="ctr" defTabSz="914400" rtl="0" latinLnBrk="0">
        <a:lnSpc>
          <a:spcPct val="100000"/>
        </a:lnSpc>
        <a:spcBef>
          <a:spcPts val="0"/>
        </a:spcBef>
        <a:spcAft>
          <a:spcPts val="0"/>
        </a:spcAft>
        <a:buClrTx/>
        <a:buSzTx/>
        <a:buFontTx/>
        <a:buNone/>
        <a:defRPr sz="44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9pPr>
    </p:titleStyle>
    <p:bodyStyle>
      <a:lvl1pPr marL="342900" marR="0" indent="-342900" algn="l" defTabSz="914400" rtl="0" latinLnBrk="0">
        <a:lnSpc>
          <a:spcPct val="100000"/>
        </a:lnSpc>
        <a:spcBef>
          <a:spcPts val="700"/>
        </a:spcBef>
        <a:spcAft>
          <a:spcPts val="0"/>
        </a:spcAft>
        <a:buClrTx/>
        <a:buSzPct val="100000"/>
        <a:buFontTx/>
        <a:buChar char="»"/>
        <a:defRPr sz="32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1pPr>
      <a:lvl2pPr marL="783590" marR="0" indent="-326390" algn="l" defTabSz="914400" rtl="0" latinLnBrk="0">
        <a:lnSpc>
          <a:spcPct val="100000"/>
        </a:lnSpc>
        <a:spcBef>
          <a:spcPts val="700"/>
        </a:spcBef>
        <a:spcAft>
          <a:spcPts val="0"/>
        </a:spcAft>
        <a:buClrTx/>
        <a:buSzPct val="100000"/>
        <a:buFontTx/>
        <a:buChar char="–"/>
        <a:defRPr sz="32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2pPr>
      <a:lvl3pPr marL="1219200" marR="0" indent="-304800" algn="l" defTabSz="914400" rtl="0" latinLnBrk="0">
        <a:lnSpc>
          <a:spcPct val="100000"/>
        </a:lnSpc>
        <a:spcBef>
          <a:spcPts val="700"/>
        </a:spcBef>
        <a:spcAft>
          <a:spcPts val="0"/>
        </a:spcAft>
        <a:buClrTx/>
        <a:buSzPct val="100000"/>
        <a:buFontTx/>
        <a:buChar char="•"/>
        <a:defRPr sz="32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3pPr>
      <a:lvl4pPr marL="1737360" marR="0" indent="-365760" algn="l" defTabSz="914400" rtl="0" latinLnBrk="0">
        <a:lnSpc>
          <a:spcPct val="100000"/>
        </a:lnSpc>
        <a:spcBef>
          <a:spcPts val="700"/>
        </a:spcBef>
        <a:spcAft>
          <a:spcPts val="0"/>
        </a:spcAft>
        <a:buClrTx/>
        <a:buSzPct val="100000"/>
        <a:buFontTx/>
        <a:buChar char="–"/>
        <a:defRPr sz="32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4pPr>
      <a:lvl5pPr marL="2235200" marR="0" indent="-406400" algn="l" defTabSz="914400" rtl="0" latinLnBrk="0">
        <a:lnSpc>
          <a:spcPct val="100000"/>
        </a:lnSpc>
        <a:spcBef>
          <a:spcPts val="700"/>
        </a:spcBef>
        <a:spcAft>
          <a:spcPts val="0"/>
        </a:spcAft>
        <a:buClrTx/>
        <a:buSzPct val="100000"/>
        <a:buFontTx/>
        <a:buChar char="»"/>
        <a:defRPr sz="32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5pPr>
      <a:lvl6pPr marL="2692400" marR="0" indent="-406400" algn="l" defTabSz="914400" rtl="0" latinLnBrk="0">
        <a:lnSpc>
          <a:spcPct val="100000"/>
        </a:lnSpc>
        <a:spcBef>
          <a:spcPts val="700"/>
        </a:spcBef>
        <a:spcAft>
          <a:spcPts val="0"/>
        </a:spcAft>
        <a:buClrTx/>
        <a:buSzPct val="100000"/>
        <a:buFontTx/>
        <a:buChar char="•"/>
        <a:defRPr sz="32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6pPr>
      <a:lvl7pPr marL="3149600" marR="0" indent="-406400" algn="l" defTabSz="914400" rtl="0" latinLnBrk="0">
        <a:lnSpc>
          <a:spcPct val="100000"/>
        </a:lnSpc>
        <a:spcBef>
          <a:spcPts val="700"/>
        </a:spcBef>
        <a:spcAft>
          <a:spcPts val="0"/>
        </a:spcAft>
        <a:buClrTx/>
        <a:buSzPct val="100000"/>
        <a:buFontTx/>
        <a:buChar char="•"/>
        <a:defRPr sz="32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7pPr>
      <a:lvl8pPr marL="3606800" marR="0" indent="-406400" algn="l" defTabSz="914400" rtl="0" latinLnBrk="0">
        <a:lnSpc>
          <a:spcPct val="100000"/>
        </a:lnSpc>
        <a:spcBef>
          <a:spcPts val="700"/>
        </a:spcBef>
        <a:spcAft>
          <a:spcPts val="0"/>
        </a:spcAft>
        <a:buClrTx/>
        <a:buSzPct val="100000"/>
        <a:buFontTx/>
        <a:buChar char="•"/>
        <a:defRPr sz="32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8pPr>
      <a:lvl9pPr marL="4064000" marR="0" indent="-406400" algn="l" defTabSz="914400" rtl="0" latinLnBrk="0">
        <a:lnSpc>
          <a:spcPct val="100000"/>
        </a:lnSpc>
        <a:spcBef>
          <a:spcPts val="700"/>
        </a:spcBef>
        <a:spcAft>
          <a:spcPts val="0"/>
        </a:spcAft>
        <a:buClrTx/>
        <a:buSzPct val="100000"/>
        <a:buFontTx/>
        <a:buChar char="•"/>
        <a:defRPr sz="3200" b="0" i="0" u="none" strike="noStrike" cap="none" spc="0" baseline="0">
          <a:solidFill>
            <a:srgbClr val="000000"/>
          </a:solidFill>
          <a:uFillTx/>
          <a:latin typeface="Arial" panose="020B0604020202090204"/>
          <a:ea typeface="Arial" panose="020B0604020202090204"/>
          <a:cs typeface="Arial" panose="020B0604020202090204"/>
          <a:sym typeface="Arial" panose="020B0604020202090204"/>
        </a:defRPr>
      </a:lvl9pPr>
    </p:bodyStyle>
    <p:otherStyle>
      <a:lvl1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90204"/>
        </a:defRPr>
      </a:lvl1pPr>
      <a:lvl2pPr marL="0" marR="0" indent="4572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90204"/>
        </a:defRPr>
      </a:lvl2pPr>
      <a:lvl3pPr marL="0" marR="0" indent="9144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90204"/>
        </a:defRPr>
      </a:lvl3pPr>
      <a:lvl4pPr marL="0" marR="0" indent="13716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90204"/>
        </a:defRPr>
      </a:lvl4pPr>
      <a:lvl5pPr marL="0" marR="0" indent="182880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90204"/>
        </a:defRPr>
      </a:lvl5pPr>
      <a:lvl6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90204"/>
        </a:defRPr>
      </a:lvl6pPr>
      <a:lvl7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90204"/>
        </a:defRPr>
      </a:lvl7pPr>
      <a:lvl8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90204"/>
        </a:defRPr>
      </a:lvl8pPr>
      <a:lvl9pPr marL="0" marR="0" indent="0" algn="r" defTabSz="914400" rtl="0" latinLnBrk="0">
        <a:lnSpc>
          <a:spcPct val="100000"/>
        </a:lnSpc>
        <a:spcBef>
          <a:spcPts val="0"/>
        </a:spcBef>
        <a:spcAft>
          <a:spcPts val="0"/>
        </a:spcAft>
        <a:buClrTx/>
        <a:buSzTx/>
        <a:buFontTx/>
        <a:buNone/>
        <a:defRPr sz="1400" b="0" i="0" u="none" strike="noStrike" cap="none" spc="0" baseline="0">
          <a:solidFill>
            <a:schemeClr val="tx1"/>
          </a:solidFill>
          <a:uFillTx/>
          <a:latin typeface="+mn-lt"/>
          <a:ea typeface="+mn-ea"/>
          <a:cs typeface="+mn-cs"/>
          <a:sym typeface="Arial" panose="020B060402020209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console.aws.amazon.com/ec2/v2/home" TargetMode="Externa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svg"/><Relationship Id="rId7" Type="http://schemas.openxmlformats.org/officeDocument/2006/relationships/image" Target="../media/image36.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31.svg"/><Relationship Id="rId13" Type="http://schemas.openxmlformats.org/officeDocument/2006/relationships/slideLayout" Target="../slideLayouts/slideLayout4.xml"/><Relationship Id="rId12" Type="http://schemas.openxmlformats.org/officeDocument/2006/relationships/image" Target="../media/image41.svg"/><Relationship Id="rId11" Type="http://schemas.openxmlformats.org/officeDocument/2006/relationships/image" Target="../media/image40.png"/><Relationship Id="rId10" Type="http://schemas.openxmlformats.org/officeDocument/2006/relationships/image" Target="../media/image39.svg"/><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docs.aws.amazon.com/AWSEC2/latest/UserGuide/ec2-key-pairs.html#having-ec2-create-your-key-pair" TargetMode="Externa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aws.amazon.com/ec2/instance-types/"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GI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线条"/>
          <p:cNvSpPr/>
          <p:nvPr/>
        </p:nvSpPr>
        <p:spPr>
          <a:xfrm>
            <a:off x="455414" y="2917675"/>
            <a:ext cx="8233187" cy="128"/>
          </a:xfrm>
          <a:prstGeom prst="line">
            <a:avLst/>
          </a:prstGeom>
          <a:ln w="3175">
            <a:solidFill>
              <a:srgbClr val="9A9A9A"/>
            </a:solidFill>
            <a:miter lim="400000"/>
          </a:ln>
        </p:spPr>
        <p:txBody>
          <a:bodyPr lIns="50800" tIns="50800" rIns="50800" bIns="50800" anchor="ctr"/>
          <a:lstStyle/>
          <a:p>
            <a:pPr defTabSz="457200">
              <a:defRPr sz="800">
                <a:latin typeface="+mj-lt"/>
                <a:ea typeface="+mj-ea"/>
                <a:cs typeface="+mj-cs"/>
                <a:sym typeface="Helvetica"/>
              </a:defRPr>
            </a:pPr>
          </a:p>
        </p:txBody>
      </p:sp>
      <p:sp>
        <p:nvSpPr>
          <p:cNvPr id="91" name="COMP4651 (Spring 2021)"/>
          <p:cNvSpPr txBox="1">
            <a:spLocks noGrp="1"/>
          </p:cNvSpPr>
          <p:nvPr>
            <p:ph type="title" idx="4294967295"/>
          </p:nvPr>
        </p:nvSpPr>
        <p:spPr>
          <a:xfrm>
            <a:off x="401835" y="506659"/>
            <a:ext cx="8340330" cy="2232423"/>
          </a:xfrm>
          <a:prstGeom prst="rect">
            <a:avLst/>
          </a:prstGeom>
        </p:spPr>
        <p:txBody>
          <a:bodyPr lIns="35718" tIns="35718" rIns="35718" bIns="35718" anchor="b"/>
          <a:lstStyle>
            <a:lvl1pPr algn="l" defTabSz="584200">
              <a:defRPr sz="5000">
                <a:latin typeface="Helvetica Neue Light" panose="02000503000000020004"/>
                <a:ea typeface="Helvetica Neue Light" panose="02000503000000020004"/>
                <a:cs typeface="Helvetica Neue Light" panose="02000503000000020004"/>
                <a:sym typeface="Helvetica Neue Light" panose="02000503000000020004"/>
              </a:defRPr>
            </a:lvl1pPr>
          </a:lstStyle>
          <a:p>
            <a:r>
              <a:rPr lang="en-US" dirty="0"/>
              <a:t>CSC4303</a:t>
            </a:r>
            <a:r>
              <a:rPr dirty="0"/>
              <a:t> (</a:t>
            </a:r>
            <a:r>
              <a:rPr lang="en-US" dirty="0"/>
              <a:t>Spring</a:t>
            </a:r>
            <a:r>
              <a:rPr dirty="0"/>
              <a:t> 202</a:t>
            </a:r>
            <a:r>
              <a:rPr lang="en-US" dirty="0"/>
              <a:t>6</a:t>
            </a:r>
            <a:r>
              <a:rPr dirty="0"/>
              <a:t>)</a:t>
            </a:r>
            <a:endParaRPr dirty="0"/>
          </a:p>
        </p:txBody>
      </p:sp>
      <p:sp>
        <p:nvSpPr>
          <p:cNvPr id="92" name="Getting Started with AWS EC2"/>
          <p:cNvSpPr txBox="1">
            <a:spLocks noGrp="1"/>
          </p:cNvSpPr>
          <p:nvPr>
            <p:ph type="body" sz="half" idx="4294967295"/>
          </p:nvPr>
        </p:nvSpPr>
        <p:spPr>
          <a:xfrm>
            <a:off x="401835" y="3105198"/>
            <a:ext cx="8340330" cy="2866803"/>
          </a:xfrm>
          <a:prstGeom prst="rect">
            <a:avLst/>
          </a:prstGeom>
        </p:spPr>
        <p:txBody>
          <a:bodyPr lIns="35718" tIns="35718" rIns="35718" bIns="35718"/>
          <a:lstStyle/>
          <a:p>
            <a:pPr marL="0" indent="0" defTabSz="410845">
              <a:spcBef>
                <a:spcPts val="0"/>
              </a:spcBef>
              <a:buSzTx/>
              <a:buNone/>
              <a:defRPr sz="4800">
                <a:latin typeface="Helvetica Neue Medium" panose="02000503000000020004"/>
                <a:ea typeface="Helvetica Neue Medium" panose="02000503000000020004"/>
                <a:cs typeface="Helvetica Neue Medium" panose="02000503000000020004"/>
                <a:sym typeface="Helvetica Neue Medium" panose="02000503000000020004"/>
              </a:defRPr>
            </a:pPr>
            <a:r>
              <a:rPr dirty="0"/>
              <a:t>Getting Started with AWS EC2</a:t>
            </a:r>
            <a:endParaRPr dirty="0"/>
          </a:p>
          <a:p>
            <a:pPr marL="0" indent="0" defTabSz="410845">
              <a:spcBef>
                <a:spcPts val="0"/>
              </a:spcBef>
              <a:buSzTx/>
              <a:buNone/>
              <a:defRPr sz="4200">
                <a:latin typeface="Helvetica Neue Light" panose="02000503000000020004"/>
                <a:ea typeface="Helvetica Neue Light" panose="02000503000000020004"/>
                <a:cs typeface="Helvetica Neue Light" panose="02000503000000020004"/>
                <a:sym typeface="Helvetica Neue Light" panose="02000503000000020004"/>
              </a:defRPr>
            </a:pPr>
            <a:endParaRPr dirty="0"/>
          </a:p>
        </p:txBody>
      </p:sp>
      <p:sp>
        <p:nvSpPr>
          <p:cNvPr id="6" name="Slides adapted from Dr. Hong Xu’s slides for CS 4296/5296 in CityU"/>
          <p:cNvSpPr txBox="1"/>
          <p:nvPr/>
        </p:nvSpPr>
        <p:spPr>
          <a:xfrm>
            <a:off x="3847287" y="5304342"/>
            <a:ext cx="1449070" cy="368300"/>
          </a:xfrm>
          <a:prstGeom prst="rect">
            <a:avLst/>
          </a:prstGeom>
          <a:ln w="12700">
            <a:miter lim="400000"/>
          </a:ln>
        </p:spPr>
        <p:txBody>
          <a:bodyPr wrap="none" lIns="45719" rIns="45719">
            <a:spAutoFit/>
          </a:bodyPr>
          <a:lstStyle>
            <a:lvl1pPr>
              <a:defRPr sz="1800">
                <a:uFill>
                  <a:solidFill>
                    <a:srgbClr val="000000"/>
                  </a:solidFill>
                </a:uFill>
              </a:defRPr>
            </a:lvl1pPr>
          </a:lstStyle>
          <a:p>
            <a:r>
              <a:rPr lang="en-US" dirty="0">
                <a:solidFill>
                  <a:schemeClr val="bg1">
                    <a:lumMod val="50000"/>
                  </a:schemeClr>
                </a:solidFill>
              </a:rPr>
              <a:t>TA: Ye Wang</a:t>
            </a:r>
            <a:endParaRPr dirty="0">
              <a:solidFill>
                <a:schemeClr val="bg1">
                  <a:lumMod val="50000"/>
                </a:schemeClr>
              </a:solidFill>
            </a:endParaRPr>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pic>
        <p:nvPicPr>
          <p:cNvPr id="4" name="Picture 3"/>
          <p:cNvPicPr>
            <a:picLocks noChangeAspect="1"/>
          </p:cNvPicPr>
          <p:nvPr/>
        </p:nvPicPr>
        <p:blipFill>
          <a:blip r:embed="rId1"/>
          <a:stretch>
            <a:fillRect/>
          </a:stretch>
        </p:blipFill>
        <p:spPr>
          <a:xfrm>
            <a:off x="230901" y="1688603"/>
            <a:ext cx="8913099" cy="3480793"/>
          </a:xfrm>
          <a:prstGeom prst="rect">
            <a:avLst/>
          </a:prstGeom>
        </p:spPr>
      </p:pic>
      <p:sp>
        <p:nvSpPr>
          <p:cNvPr id="5" name="Select “Basic Plan”"/>
          <p:cNvSpPr txBox="1"/>
          <p:nvPr/>
        </p:nvSpPr>
        <p:spPr>
          <a:xfrm>
            <a:off x="115449" y="471062"/>
            <a:ext cx="4572001"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Under </a:t>
            </a:r>
            <a:r>
              <a:rPr lang="en-US" i="1" dirty="0"/>
              <a:t>Module – Launch learner lab</a:t>
            </a:r>
            <a:r>
              <a:rPr lang="en-US" dirty="0"/>
              <a:t>, you can start the lab sandbox for AWS services.</a:t>
            </a:r>
            <a:endParaRPr dirty="0"/>
          </a:p>
        </p:txBody>
      </p:sp>
      <p:sp>
        <p:nvSpPr>
          <p:cNvPr id="6" name="Select “Basic Plan”"/>
          <p:cNvSpPr txBox="1"/>
          <p:nvPr/>
        </p:nvSpPr>
        <p:spPr>
          <a:xfrm>
            <a:off x="306371" y="5887718"/>
            <a:ext cx="7612144"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”green” means the lab is on; “red” means the lab is off.</a:t>
            </a:r>
            <a:br>
              <a:rPr lang="en-US" dirty="0"/>
            </a:br>
            <a:r>
              <a:rPr lang="en-US" dirty="0"/>
              <a:t>Once the lab is on, click “AWS” then is directs you to AWS home console.</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pic>
        <p:nvPicPr>
          <p:cNvPr id="3" name="Picture 2"/>
          <p:cNvPicPr>
            <a:picLocks noChangeAspect="1"/>
          </p:cNvPicPr>
          <p:nvPr/>
        </p:nvPicPr>
        <p:blipFill>
          <a:blip r:embed="rId1"/>
          <a:stretch>
            <a:fillRect/>
          </a:stretch>
        </p:blipFill>
        <p:spPr>
          <a:xfrm>
            <a:off x="0" y="226244"/>
            <a:ext cx="9030878" cy="4998934"/>
          </a:xfrm>
          <a:prstGeom prst="rect">
            <a:avLst/>
          </a:prstGeom>
        </p:spPr>
      </p:pic>
      <p:sp>
        <p:nvSpPr>
          <p:cNvPr id="4" name="线条"/>
          <p:cNvSpPr/>
          <p:nvPr/>
        </p:nvSpPr>
        <p:spPr>
          <a:xfrm flipH="1" flipV="1">
            <a:off x="1414021" y="1404594"/>
            <a:ext cx="1094716" cy="4649214"/>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5" name="Select “Basic Plan”"/>
          <p:cNvSpPr txBox="1"/>
          <p:nvPr/>
        </p:nvSpPr>
        <p:spPr>
          <a:xfrm>
            <a:off x="1934230" y="6053810"/>
            <a:ext cx="4970662"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e.g., EC2 is the service that we will talk about later</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lick here."/>
          <p:cNvSpPr txBox="1"/>
          <p:nvPr/>
        </p:nvSpPr>
        <p:spPr>
          <a:xfrm>
            <a:off x="7127255" y="244760"/>
            <a:ext cx="1118253" cy="369332"/>
          </a:xfrm>
          <a:prstGeom prst="rect">
            <a:avLst/>
          </a:prstGeom>
          <a:ln w="12700">
            <a:miter lim="400000"/>
          </a:ln>
          <a:effectLst>
            <a:outerShdw blurRad="38100" dist="20000" dir="5400000" rotWithShape="0">
              <a:srgbClr val="000000">
                <a:alpha val="38000"/>
              </a:srgbClr>
            </a:outerShdw>
          </a:effectLst>
        </p:spPr>
        <p:txBody>
          <a:bodyPr wrap="none" lIns="45719" rIns="45719">
            <a:spAutoFit/>
          </a:bodyPr>
          <a:lstStyle>
            <a:lvl1pPr>
              <a:defRPr sz="1800">
                <a:solidFill>
                  <a:srgbClr val="FF2600"/>
                </a:solidFill>
              </a:defRPr>
            </a:lvl1pPr>
          </a:lstStyle>
          <a:p>
            <a:r>
              <a:rPr dirty="0"/>
              <a:t>Click here</a:t>
            </a:r>
            <a:endParaRPr dirty="0"/>
          </a:p>
        </p:txBody>
      </p:sp>
      <p:pic>
        <p:nvPicPr>
          <p:cNvPr id="3" name="Picture 2" descr="Graphical user interface,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172" y="1039923"/>
            <a:ext cx="8949656" cy="4778153"/>
          </a:xfrm>
          <a:prstGeom prst="rect">
            <a:avLst/>
          </a:prstGeom>
        </p:spPr>
      </p:pic>
      <p:sp>
        <p:nvSpPr>
          <p:cNvPr id="117" name="线条"/>
          <p:cNvSpPr/>
          <p:nvPr/>
        </p:nvSpPr>
        <p:spPr>
          <a:xfrm>
            <a:off x="7719237" y="595422"/>
            <a:ext cx="393405" cy="808076"/>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4" name="Rectangle 3"/>
          <p:cNvSpPr/>
          <p:nvPr/>
        </p:nvSpPr>
        <p:spPr>
          <a:xfrm>
            <a:off x="252333" y="189258"/>
            <a:ext cx="6750566" cy="461665"/>
          </a:xfrm>
          <a:prstGeom prst="rect">
            <a:avLst/>
          </a:prstGeom>
        </p:spPr>
        <p:txBody>
          <a:bodyPr wrap="none">
            <a:spAutoFit/>
          </a:bodyPr>
          <a:lstStyle/>
          <a:p>
            <a:r>
              <a:rPr lang="en-US" dirty="0"/>
              <a:t>Way 2: Get Started with a Normal AWS Account</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lick here."/>
          <p:cNvSpPr txBox="1"/>
          <p:nvPr/>
        </p:nvSpPr>
        <p:spPr>
          <a:xfrm>
            <a:off x="1010839" y="6092455"/>
            <a:ext cx="1253896"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Then</a:t>
            </a:r>
            <a:r>
              <a:rPr dirty="0"/>
              <a:t> here</a:t>
            </a:r>
            <a:endParaRPr dirty="0"/>
          </a:p>
        </p:txBody>
      </p:sp>
      <p:pic>
        <p:nvPicPr>
          <p:cNvPr id="4" name="Picture 3" descr="Graphical user interface,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8223" y="1061840"/>
            <a:ext cx="8867553" cy="4734319"/>
          </a:xfrm>
          <a:prstGeom prst="rect">
            <a:avLst/>
          </a:prstGeom>
        </p:spPr>
      </p:pic>
      <p:sp>
        <p:nvSpPr>
          <p:cNvPr id="117" name="线条"/>
          <p:cNvSpPr/>
          <p:nvPr/>
        </p:nvSpPr>
        <p:spPr>
          <a:xfrm flipV="1">
            <a:off x="1669312" y="5146157"/>
            <a:ext cx="202018" cy="850605"/>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
        <p:nvSpPr>
          <p:cNvPr id="8" name="Rectangle 7"/>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4549" y="1180213"/>
            <a:ext cx="8803975" cy="4700375"/>
          </a:xfrm>
          <a:prstGeom prst="rect">
            <a:avLst/>
          </a:prstGeom>
        </p:spPr>
      </p:pic>
      <p:sp>
        <p:nvSpPr>
          <p:cNvPr id="120" name="线条"/>
          <p:cNvSpPr/>
          <p:nvPr/>
        </p:nvSpPr>
        <p:spPr>
          <a:xfrm flipV="1">
            <a:off x="4058955" y="4000874"/>
            <a:ext cx="715064" cy="985641"/>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21" name="Enter your credentials."/>
          <p:cNvSpPr txBox="1"/>
          <p:nvPr/>
        </p:nvSpPr>
        <p:spPr>
          <a:xfrm>
            <a:off x="1565001" y="4811183"/>
            <a:ext cx="2336535" cy="369332"/>
          </a:xfrm>
          <a:prstGeom prst="rect">
            <a:avLst/>
          </a:prstGeom>
          <a:ln w="12700">
            <a:miter lim="400000"/>
          </a:ln>
          <a:effectLst>
            <a:outerShdw blurRad="38100" dist="20000" dir="5400000" rotWithShape="0">
              <a:srgbClr val="000000">
                <a:alpha val="38000"/>
              </a:srgbClr>
            </a:outerShdw>
          </a:effectLst>
        </p:spPr>
        <p:txBody>
          <a:bodyPr wrap="none" lIns="45719" rIns="45719">
            <a:spAutoFit/>
          </a:bodyPr>
          <a:lstStyle>
            <a:lvl1pPr>
              <a:defRPr sz="1800">
                <a:solidFill>
                  <a:srgbClr val="FF2600"/>
                </a:solidFill>
              </a:defRPr>
            </a:lvl1pPr>
          </a:lstStyle>
          <a:p>
            <a:r>
              <a:rPr dirty="0"/>
              <a:t>Enter your credentials</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
        <p:nvSpPr>
          <p:cNvPr id="8" name="Rectangle 7"/>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88044"/>
            <a:ext cx="9144000" cy="4881912"/>
          </a:xfrm>
          <a:prstGeom prst="rect">
            <a:avLst/>
          </a:prstGeom>
        </p:spPr>
      </p:pic>
      <p:sp>
        <p:nvSpPr>
          <p:cNvPr id="124" name="线条"/>
          <p:cNvSpPr/>
          <p:nvPr/>
        </p:nvSpPr>
        <p:spPr>
          <a:xfrm flipH="1">
            <a:off x="5613989" y="3054271"/>
            <a:ext cx="754912" cy="374729"/>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25" name="Choose “Personal” and…"/>
          <p:cNvSpPr txBox="1"/>
          <p:nvPr/>
        </p:nvSpPr>
        <p:spPr>
          <a:xfrm>
            <a:off x="6195409" y="2436908"/>
            <a:ext cx="2714675"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p>
            <a:pPr>
              <a:defRPr sz="1800">
                <a:solidFill>
                  <a:srgbClr val="FF2600"/>
                </a:solidFill>
              </a:defRPr>
            </a:pPr>
            <a:r>
              <a:rPr dirty="0"/>
              <a:t>Choose “Personal” and</a:t>
            </a:r>
            <a:endParaRPr dirty="0"/>
          </a:p>
          <a:p>
            <a:pPr>
              <a:defRPr sz="1800">
                <a:solidFill>
                  <a:srgbClr val="FF2600"/>
                </a:solidFill>
              </a:defRPr>
            </a:pPr>
            <a:r>
              <a:rPr dirty="0"/>
              <a:t>enter your information…</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
        <p:nvSpPr>
          <p:cNvPr id="8" name="Rectangle 7"/>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29578"/>
            <a:ext cx="9144000" cy="4798843"/>
          </a:xfrm>
          <a:prstGeom prst="rect">
            <a:avLst/>
          </a:prstGeom>
        </p:spPr>
      </p:pic>
      <p:sp>
        <p:nvSpPr>
          <p:cNvPr id="132" name="线条"/>
          <p:cNvSpPr/>
          <p:nvPr/>
        </p:nvSpPr>
        <p:spPr>
          <a:xfrm flipH="1">
            <a:off x="6219074" y="2204681"/>
            <a:ext cx="341214" cy="35066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33" name="and card information …"/>
          <p:cNvSpPr txBox="1"/>
          <p:nvPr/>
        </p:nvSpPr>
        <p:spPr>
          <a:xfrm>
            <a:off x="6560288" y="1854019"/>
            <a:ext cx="2466754"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dirty="0"/>
              <a:t>and card information…</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
        <p:nvSpPr>
          <p:cNvPr id="8" name="Rectangle 7"/>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29578"/>
            <a:ext cx="9144000" cy="4798843"/>
          </a:xfrm>
          <a:prstGeom prst="rect">
            <a:avLst/>
          </a:prstGeom>
        </p:spPr>
      </p:pic>
      <p:sp>
        <p:nvSpPr>
          <p:cNvPr id="136" name="线条"/>
          <p:cNvSpPr/>
          <p:nvPr/>
        </p:nvSpPr>
        <p:spPr>
          <a:xfrm flipV="1">
            <a:off x="4231758" y="3934047"/>
            <a:ext cx="552893" cy="854289"/>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37" name="and phone number."/>
          <p:cNvSpPr txBox="1"/>
          <p:nvPr/>
        </p:nvSpPr>
        <p:spPr>
          <a:xfrm>
            <a:off x="2365384" y="4788337"/>
            <a:ext cx="2100290"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dirty="0"/>
              <a:t>and phone number</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
        <p:nvSpPr>
          <p:cNvPr id="8" name="Rectangle 7"/>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29578"/>
            <a:ext cx="9144000" cy="4798843"/>
          </a:xfrm>
          <a:prstGeom prst="rect">
            <a:avLst/>
          </a:prstGeom>
        </p:spPr>
      </p:pic>
      <p:sp>
        <p:nvSpPr>
          <p:cNvPr id="140" name="线条"/>
          <p:cNvSpPr/>
          <p:nvPr/>
        </p:nvSpPr>
        <p:spPr>
          <a:xfrm flipV="1">
            <a:off x="3934047" y="3891516"/>
            <a:ext cx="446567" cy="516008"/>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41" name="1. Answer the call.  2. Enter 4 numbers.  3. End it."/>
          <p:cNvSpPr txBox="1"/>
          <p:nvPr/>
        </p:nvSpPr>
        <p:spPr>
          <a:xfrm>
            <a:off x="2636874" y="4407524"/>
            <a:ext cx="4641086"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Enter the verify code you receive via SMS</a:t>
            </a:r>
            <a:endParaRPr dirty="0"/>
          </a:p>
        </p:txBody>
      </p:sp>
      <p:sp>
        <p:nvSpPr>
          <p:cNvPr id="2" name="文本框 1"/>
          <p:cNvSpPr txBox="1"/>
          <p:nvPr/>
        </p:nvSpPr>
        <p:spPr>
          <a:xfrm>
            <a:off x="1052623" y="6198574"/>
            <a:ext cx="62253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FF0000"/>
                </a:solidFill>
                <a:effectLst/>
                <a:uFillTx/>
                <a:latin typeface="Arial" panose="020B0604020202090204"/>
                <a:ea typeface="Arial" panose="020B0604020202090204"/>
                <a:cs typeface="Arial" panose="020B0604020202090204"/>
                <a:sym typeface="Arial" panose="020B0604020202090204"/>
              </a:rPr>
              <a:t>p.s. Authentication via Voice call is also OK</a:t>
            </a:r>
            <a:endParaRPr kumimoji="0" lang="zh-CN" altLang="en-US" sz="2400" b="0" i="0" u="none" strike="noStrike" cap="none" spc="0" normalizeH="0" baseline="0" dirty="0">
              <a:ln>
                <a:noFill/>
              </a:ln>
              <a:solidFill>
                <a:srgbClr val="FF0000"/>
              </a:solidFill>
              <a:effectLst/>
              <a:uFillTx/>
              <a:latin typeface="Arial" panose="020B0604020202090204"/>
              <a:ea typeface="Arial" panose="020B0604020202090204"/>
              <a:cs typeface="Arial" panose="020B0604020202090204"/>
              <a:sym typeface="Arial" panose="020B0604020202090204"/>
            </a:endParaRPr>
          </a:p>
        </p:txBody>
      </p:sp>
      <p:sp>
        <p:nvSpPr>
          <p:cNvPr id="3" name="Slide Number Placeholder 2"/>
          <p:cNvSpPr>
            <a:spLocks noGrp="1"/>
          </p:cNvSpPr>
          <p:nvPr>
            <p:ph type="sldNum" sz="quarter" idx="2"/>
          </p:nvPr>
        </p:nvSpPr>
        <p:spPr/>
        <p:txBody>
          <a:bodyPr/>
          <a:lstStyle/>
          <a:p>
            <a:fld id="{86CB4B4D-7CA3-9044-876B-883B54F8677D}" type="slidenum">
              <a:rPr lang="en-US" smtClean="0"/>
            </a:fld>
            <a:endParaRPr lang="en-US"/>
          </a:p>
        </p:txBody>
      </p:sp>
      <p:sp>
        <p:nvSpPr>
          <p:cNvPr id="9" name="Rectangle 8"/>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49704"/>
            <a:ext cx="9144000" cy="4958591"/>
          </a:xfrm>
          <a:prstGeom prst="rect">
            <a:avLst/>
          </a:prstGeom>
        </p:spPr>
      </p:pic>
      <p:sp>
        <p:nvSpPr>
          <p:cNvPr id="144" name="线条"/>
          <p:cNvSpPr/>
          <p:nvPr/>
        </p:nvSpPr>
        <p:spPr>
          <a:xfrm>
            <a:off x="2272403" y="3545658"/>
            <a:ext cx="427763" cy="194490"/>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45" name="Select “Basic Plan”"/>
          <p:cNvSpPr txBox="1"/>
          <p:nvPr/>
        </p:nvSpPr>
        <p:spPr>
          <a:xfrm>
            <a:off x="383638" y="3170560"/>
            <a:ext cx="2083115"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dirty="0"/>
              <a:t>Select “Basic Plan”</a:t>
            </a:r>
            <a:endParaRPr lang="en-US" dirty="0"/>
          </a:p>
          <a:p>
            <a:r>
              <a:rPr lang="en-US" dirty="0"/>
              <a:t>and complete!</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
        <p:nvSpPr>
          <p:cNvPr id="8" name="Rectangle 7"/>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What is EC2?"/>
          <p:cNvSpPr txBox="1">
            <a:spLocks noGrp="1"/>
          </p:cNvSpPr>
          <p:nvPr>
            <p:ph type="title"/>
          </p:nvPr>
        </p:nvSpPr>
        <p:spPr>
          <a:prstGeom prst="rect">
            <a:avLst/>
          </a:prstGeom>
        </p:spPr>
        <p:txBody>
          <a:bodyPr>
            <a:normAutofit/>
          </a:bodyPr>
          <a:lstStyle/>
          <a:p>
            <a:r>
              <a:rPr lang="en-US" dirty="0"/>
              <a:t>About me</a:t>
            </a:r>
            <a:endParaRPr dirty="0"/>
          </a:p>
        </p:txBody>
      </p:sp>
      <p:sp>
        <p:nvSpPr>
          <p:cNvPr id="108" name="“Amazon Elastic Compute Cloud (Amazon EC2) is a web service that enables you to launch and manage Linux/Unix and windows server instances in Amazon's data centers.”…"/>
          <p:cNvSpPr txBox="1">
            <a:spLocks noGrp="1"/>
          </p:cNvSpPr>
          <p:nvPr>
            <p:ph type="body" idx="1"/>
          </p:nvPr>
        </p:nvSpPr>
        <p:spPr>
          <a:xfrm>
            <a:off x="401835" y="1634132"/>
            <a:ext cx="8232388" cy="4589861"/>
          </a:xfrm>
          <a:prstGeom prst="rect">
            <a:avLst/>
          </a:prstGeom>
        </p:spPr>
        <p:txBody>
          <a:bodyPr/>
          <a:lstStyle/>
          <a:p>
            <a:r>
              <a:rPr lang="en-US" altLang="zh-CN" dirty="0"/>
              <a:t>Ye Wang, Ph.D. yr2 student, SDS</a:t>
            </a:r>
            <a:endParaRPr lang="en-US" altLang="zh-CN" dirty="0"/>
          </a:p>
          <a:p>
            <a:pPr lvl="1"/>
            <a:r>
              <a:rPr lang="en-US" altLang="zh-CN" dirty="0"/>
              <a:t>Supervisor: Prof. Minchen Yu</a:t>
            </a:r>
            <a:endParaRPr lang="en-US" altLang="zh-CN" dirty="0"/>
          </a:p>
          <a:p>
            <a:pPr lvl="1"/>
            <a:r>
              <a:rPr lang="en-US" altLang="zh-CN" dirty="0"/>
              <a:t>Email: yewang2@link.cuhk.edu.cn</a:t>
            </a:r>
            <a:endParaRPr lang="en-US" altLang="zh-CN" dirty="0"/>
          </a:p>
          <a:p>
            <a:pPr lvl="1"/>
            <a:r>
              <a:rPr lang="en-US" altLang="zh-CN" dirty="0"/>
              <a:t>Office: Zhixin 431</a:t>
            </a:r>
            <a:endParaRPr lang="en-US" altLang="zh-CN" dirty="0"/>
          </a:p>
          <a:p>
            <a:r>
              <a:rPr lang="en-US" dirty="0"/>
              <a:t>Research Interests</a:t>
            </a:r>
            <a:endParaRPr lang="en-US" dirty="0"/>
          </a:p>
          <a:p>
            <a:pPr lvl="1"/>
            <a:r>
              <a:rPr lang="en-US" altLang="zh-CN" dirty="0"/>
              <a:t>I’m broadly interested in AIsys, distributed ML and serverless AI ...</a:t>
            </a:r>
            <a:endParaRPr lang="en-US" altLang="zh-CN"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ord&#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68" y="1006192"/>
            <a:ext cx="8935664" cy="4845615"/>
          </a:xfrm>
          <a:prstGeom prst="rect">
            <a:avLst/>
          </a:prstGeom>
        </p:spPr>
      </p:pic>
      <p:sp>
        <p:nvSpPr>
          <p:cNvPr id="144" name="线条"/>
          <p:cNvSpPr/>
          <p:nvPr/>
        </p:nvSpPr>
        <p:spPr>
          <a:xfrm flipV="1">
            <a:off x="2669058" y="5214551"/>
            <a:ext cx="889687" cy="946345"/>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45" name="Select “Basic Plan”"/>
          <p:cNvSpPr txBox="1"/>
          <p:nvPr/>
        </p:nvSpPr>
        <p:spPr>
          <a:xfrm>
            <a:off x="680656" y="6247393"/>
            <a:ext cx="4582460"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Cool! Try to sign in here</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
        <p:nvSpPr>
          <p:cNvPr id="7" name="Rectangle 6"/>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websit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05620"/>
            <a:ext cx="9144000" cy="5046760"/>
          </a:xfrm>
          <a:prstGeom prst="rect">
            <a:avLst/>
          </a:prstGeom>
        </p:spPr>
      </p:pic>
      <p:sp>
        <p:nvSpPr>
          <p:cNvPr id="144" name="线条"/>
          <p:cNvSpPr/>
          <p:nvPr/>
        </p:nvSpPr>
        <p:spPr>
          <a:xfrm flipH="1">
            <a:off x="2236571" y="1445649"/>
            <a:ext cx="2719521" cy="729139"/>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45" name="Select “Basic Plan”"/>
          <p:cNvSpPr txBox="1"/>
          <p:nvPr/>
        </p:nvSpPr>
        <p:spPr>
          <a:xfrm>
            <a:off x="4956093" y="1076318"/>
            <a:ext cx="1852478"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Select root user</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
        <p:nvSpPr>
          <p:cNvPr id="7" name="Rectangle 6"/>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lect “Basic Plan”"/>
          <p:cNvSpPr txBox="1"/>
          <p:nvPr/>
        </p:nvSpPr>
        <p:spPr>
          <a:xfrm>
            <a:off x="4571999" y="574757"/>
            <a:ext cx="4572001"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Finish! You may explore the console now...</a:t>
            </a:r>
            <a:endParaRPr dirty="0"/>
          </a:p>
        </p:txBody>
      </p:sp>
      <p:pic>
        <p:nvPicPr>
          <p:cNvPr id="5" name="Picture 4"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120" y="947080"/>
            <a:ext cx="8993759" cy="4963839"/>
          </a:xfrm>
          <a:prstGeom prst="rect">
            <a:avLst/>
          </a:prstGeom>
        </p:spPr>
      </p:pic>
      <p:sp>
        <p:nvSpPr>
          <p:cNvPr id="6" name="线条"/>
          <p:cNvSpPr/>
          <p:nvPr/>
        </p:nvSpPr>
        <p:spPr>
          <a:xfrm flipH="1">
            <a:off x="1646303" y="2286000"/>
            <a:ext cx="2421604" cy="756296"/>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7" name="Select “Basic Plan”"/>
          <p:cNvSpPr txBox="1"/>
          <p:nvPr/>
        </p:nvSpPr>
        <p:spPr>
          <a:xfrm>
            <a:off x="4282779" y="1624176"/>
            <a:ext cx="4697098"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For example, you can see your service fee or change your payment method here</a:t>
            </a:r>
            <a:endParaRPr dirty="0"/>
          </a:p>
        </p:txBody>
      </p:sp>
      <p:sp>
        <p:nvSpPr>
          <p:cNvPr id="8" name="Select “Basic Plan”"/>
          <p:cNvSpPr txBox="1"/>
          <p:nvPr/>
        </p:nvSpPr>
        <p:spPr>
          <a:xfrm>
            <a:off x="1934230" y="6053810"/>
            <a:ext cx="4697098"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EC2 is the service that we will talk about later</a:t>
            </a:r>
            <a:endParaRPr dirty="0"/>
          </a:p>
        </p:txBody>
      </p:sp>
      <p:sp>
        <p:nvSpPr>
          <p:cNvPr id="10" name="线条"/>
          <p:cNvSpPr/>
          <p:nvPr/>
        </p:nvSpPr>
        <p:spPr>
          <a:xfrm flipH="1" flipV="1">
            <a:off x="1540795" y="3390914"/>
            <a:ext cx="967943" cy="2662895"/>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
        <p:nvSpPr>
          <p:cNvPr id="11" name="Rectangle 10"/>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lect “Basic Plan”"/>
          <p:cNvSpPr txBox="1"/>
          <p:nvPr/>
        </p:nvSpPr>
        <p:spPr>
          <a:xfrm>
            <a:off x="1356792" y="5797814"/>
            <a:ext cx="4305454"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A brief overview on the Billing Console...</a:t>
            </a:r>
            <a:endParaRPr dirty="0"/>
          </a:p>
        </p:txBody>
      </p:sp>
      <p:pic>
        <p:nvPicPr>
          <p:cNvPr id="11" name="Picture 10"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9615" y="808245"/>
            <a:ext cx="8264769" cy="4832247"/>
          </a:xfrm>
          <a:prstGeom prst="rect">
            <a:avLst/>
          </a:prstGeom>
        </p:spPr>
      </p:pic>
      <p:sp>
        <p:nvSpPr>
          <p:cNvPr id="12" name="Slide Number Placeholder 11"/>
          <p:cNvSpPr>
            <a:spLocks noGrp="1"/>
          </p:cNvSpPr>
          <p:nvPr>
            <p:ph type="sldNum" sz="quarter" idx="2"/>
          </p:nvPr>
        </p:nvSpPr>
        <p:spPr/>
        <p:txBody>
          <a:bodyPr/>
          <a:lstStyle/>
          <a:p>
            <a:fld id="{86CB4B4D-7CA3-9044-876B-883B54F8677D}" type="slidenum">
              <a:rPr lang="en-US" smtClean="0"/>
            </a:fld>
            <a:endParaRPr lang="en-US"/>
          </a:p>
        </p:txBody>
      </p:sp>
      <p:sp>
        <p:nvSpPr>
          <p:cNvPr id="14" name="Rectangle 13"/>
          <p:cNvSpPr/>
          <p:nvPr/>
        </p:nvSpPr>
        <p:spPr>
          <a:xfrm>
            <a:off x="252333" y="189258"/>
            <a:ext cx="5708614" cy="461665"/>
          </a:xfrm>
          <a:prstGeom prst="rect">
            <a:avLst/>
          </a:prstGeom>
        </p:spPr>
        <p:txBody>
          <a:bodyPr wrap="none">
            <a:spAutoFit/>
          </a:bodyPr>
          <a:lstStyle/>
          <a:p>
            <a:r>
              <a:rPr lang="en-US" dirty="0"/>
              <a:t>Get Started with a Normal AWS Account</a:t>
            </a:r>
            <a:endParaRPr 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Outline"/>
          <p:cNvSpPr txBox="1">
            <a:spLocks noGrp="1"/>
          </p:cNvSpPr>
          <p:nvPr>
            <p:ph type="title"/>
          </p:nvPr>
        </p:nvSpPr>
        <p:spPr>
          <a:prstGeom prst="rect">
            <a:avLst/>
          </a:prstGeom>
        </p:spPr>
        <p:txBody>
          <a:bodyPr/>
          <a:lstStyle/>
          <a:p>
            <a:r>
              <a:t>Outline</a:t>
            </a:r>
          </a:p>
        </p:txBody>
      </p:sp>
      <p:sp>
        <p:nvSpPr>
          <p:cNvPr id="151" name="Create an AWS Account…"/>
          <p:cNvSpPr txBox="1">
            <a:spLocks noGrp="1"/>
          </p:cNvSpPr>
          <p:nvPr>
            <p:ph type="body" idx="1"/>
          </p:nvPr>
        </p:nvSpPr>
        <p:spPr>
          <a:prstGeom prst="rect">
            <a:avLst/>
          </a:prstGeom>
        </p:spPr>
        <p:txBody>
          <a:bodyPr/>
          <a:lstStyle/>
          <a:p>
            <a:r>
              <a:rPr dirty="0"/>
              <a:t>Create an AWS Account</a:t>
            </a:r>
            <a:endParaRPr dirty="0"/>
          </a:p>
          <a:p>
            <a:pPr>
              <a:defRPr>
                <a:solidFill>
                  <a:srgbClr val="FF2600"/>
                </a:solidFill>
              </a:defRPr>
            </a:pPr>
            <a:r>
              <a:rPr dirty="0"/>
              <a:t>Launch an EC2 Instance</a:t>
            </a:r>
            <a:endParaRPr dirty="0"/>
          </a:p>
          <a:p>
            <a:r>
              <a:rPr dirty="0"/>
              <a:t>Connect to EC2 Instance</a:t>
            </a:r>
            <a:endParaRPr dirty="0"/>
          </a:p>
          <a:p>
            <a:r>
              <a:rPr lang="en-US" dirty="0"/>
              <a:t>Stop</a:t>
            </a:r>
            <a:r>
              <a:rPr dirty="0"/>
              <a:t> an Instance</a:t>
            </a:r>
            <a:endParaRPr dirty="0"/>
          </a:p>
        </p:txBody>
      </p:sp>
      <p:sp>
        <p:nvSpPr>
          <p:cNvPr id="2" name="Slide Number Placeholder 1"/>
          <p:cNvSpPr>
            <a:spLocks noGrp="1"/>
          </p:cNvSpPr>
          <p:nvPr>
            <p:ph type="sldNum" sz="quarter" idx="2"/>
          </p:nvPr>
        </p:nvSpPr>
        <p:spPr/>
        <p:txBody>
          <a:bodyPr>
            <a:normAutofit lnSpcReduction="10000"/>
          </a:bodyPr>
          <a:lstStyle/>
          <a:p>
            <a:fld id="{86CB4B4D-7CA3-9044-876B-883B54F8677D}" type="slidenum">
              <a:rPr lang="en-US" smtClean="0"/>
            </a:fld>
            <a:endParaRPr 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ebsit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286" y="1330074"/>
            <a:ext cx="8859428" cy="4889699"/>
          </a:xfrm>
          <a:prstGeom prst="rect">
            <a:avLst/>
          </a:prstGeom>
        </p:spPr>
      </p:pic>
      <p:sp>
        <p:nvSpPr>
          <p:cNvPr id="154" name="矩形"/>
          <p:cNvSpPr/>
          <p:nvPr/>
        </p:nvSpPr>
        <p:spPr>
          <a:xfrm>
            <a:off x="1257768" y="4337221"/>
            <a:ext cx="496891" cy="247136"/>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155" name="线条"/>
          <p:cNvSpPr/>
          <p:nvPr/>
        </p:nvSpPr>
        <p:spPr>
          <a:xfrm flipH="1">
            <a:off x="1754659" y="1025612"/>
            <a:ext cx="2039027" cy="318804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56" name="Click here to…"/>
          <p:cNvSpPr txBox="1"/>
          <p:nvPr/>
        </p:nvSpPr>
        <p:spPr>
          <a:xfrm>
            <a:off x="3905967" y="390529"/>
            <a:ext cx="3324173"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p>
            <a:pPr>
              <a:defRPr sz="1800">
                <a:solidFill>
                  <a:srgbClr val="FF2600"/>
                </a:solidFill>
              </a:defRPr>
            </a:pPr>
            <a:r>
              <a:rPr dirty="0"/>
              <a:t>Click here to enter</a:t>
            </a:r>
            <a:endParaRPr lang="en-US" dirty="0"/>
          </a:p>
          <a:p>
            <a:pPr>
              <a:defRPr sz="1800">
                <a:solidFill>
                  <a:srgbClr val="FF2600"/>
                </a:solidFill>
              </a:defRPr>
            </a:pPr>
            <a:r>
              <a:rPr dirty="0"/>
              <a:t>EC2</a:t>
            </a:r>
            <a:r>
              <a:rPr lang="en-US" dirty="0"/>
              <a:t> </a:t>
            </a:r>
            <a:r>
              <a:rPr dirty="0"/>
              <a:t>management</a:t>
            </a:r>
            <a:r>
              <a:rPr lang="en-US" dirty="0"/>
              <a:t> </a:t>
            </a:r>
            <a:r>
              <a:rPr dirty="0"/>
              <a:t>console</a:t>
            </a:r>
            <a:endParaRPr dirty="0"/>
          </a:p>
        </p:txBody>
      </p:sp>
      <p:sp>
        <p:nvSpPr>
          <p:cNvPr id="6" name="Rectangle 5"/>
          <p:cNvSpPr/>
          <p:nvPr/>
        </p:nvSpPr>
        <p:spPr>
          <a:xfrm>
            <a:off x="252333" y="189258"/>
            <a:ext cx="3163045" cy="461665"/>
          </a:xfrm>
          <a:prstGeom prst="rect">
            <a:avLst/>
          </a:prstGeom>
        </p:spPr>
        <p:txBody>
          <a:bodyPr wrap="none">
            <a:spAutoFit/>
          </a:bodyPr>
          <a:lstStyle/>
          <a:p>
            <a:r>
              <a:rPr lang="en-US" dirty="0"/>
              <a:t>Surf the EC2 Console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lick here to…"/>
          <p:cNvSpPr txBox="1"/>
          <p:nvPr/>
        </p:nvSpPr>
        <p:spPr>
          <a:xfrm>
            <a:off x="3955241" y="863803"/>
            <a:ext cx="4619211" cy="369332"/>
          </a:xfrm>
          <a:prstGeom prst="rect">
            <a:avLst/>
          </a:prstGeom>
          <a:ln w="12700">
            <a:miter lim="400000"/>
          </a:ln>
          <a:effectLst>
            <a:outerShdw blurRad="38100" dist="20000" dir="5400000" rotWithShape="0">
              <a:srgbClr val="000000">
                <a:alpha val="38000"/>
              </a:srgbClr>
            </a:outerShdw>
          </a:effectLst>
        </p:spPr>
        <p:txBody>
          <a:bodyPr wrap="none" lIns="45719" rIns="45719">
            <a:spAutoFit/>
          </a:bodyPr>
          <a:lstStyle/>
          <a:p>
            <a:pPr>
              <a:defRPr sz="1800">
                <a:solidFill>
                  <a:srgbClr val="FF2600"/>
                </a:solidFill>
              </a:defRPr>
            </a:pPr>
            <a:r>
              <a:rPr lang="en-US" dirty="0"/>
              <a:t>On success you will see the Instances panel</a:t>
            </a:r>
            <a:endParaRPr dirty="0"/>
          </a:p>
        </p:txBody>
      </p:sp>
      <p:pic>
        <p:nvPicPr>
          <p:cNvPr id="3" name="Picture 2"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5670" y="1446014"/>
            <a:ext cx="8612659" cy="4753502"/>
          </a:xfrm>
          <a:prstGeom prst="rect">
            <a:avLst/>
          </a:prstGeom>
        </p:spPr>
      </p:pic>
      <p:sp>
        <p:nvSpPr>
          <p:cNvPr id="9" name="Rectangle 8"/>
          <p:cNvSpPr/>
          <p:nvPr/>
        </p:nvSpPr>
        <p:spPr>
          <a:xfrm>
            <a:off x="252333" y="189258"/>
            <a:ext cx="3163045" cy="461665"/>
          </a:xfrm>
          <a:prstGeom prst="rect">
            <a:avLst/>
          </a:prstGeom>
        </p:spPr>
        <p:txBody>
          <a:bodyPr wrap="none">
            <a:spAutoFit/>
          </a:bodyPr>
          <a:lstStyle/>
          <a:p>
            <a:r>
              <a:rPr lang="en-US" dirty="0"/>
              <a:t>Surf the EC2 Console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165" y="920453"/>
            <a:ext cx="8891667" cy="4901168"/>
          </a:xfrm>
          <a:prstGeom prst="rect">
            <a:avLst/>
          </a:prstGeom>
        </p:spPr>
      </p:pic>
      <p:sp>
        <p:nvSpPr>
          <p:cNvPr id="159" name="矩形"/>
          <p:cNvSpPr/>
          <p:nvPr/>
        </p:nvSpPr>
        <p:spPr>
          <a:xfrm>
            <a:off x="6668899" y="2710256"/>
            <a:ext cx="1956115" cy="218295"/>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160" name="Choose region."/>
          <p:cNvSpPr txBox="1"/>
          <p:nvPr/>
        </p:nvSpPr>
        <p:spPr>
          <a:xfrm>
            <a:off x="4417642" y="191529"/>
            <a:ext cx="4502514"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AWS provides EC2 instance located from different regions across the world</a:t>
            </a:r>
            <a:endParaRPr dirty="0"/>
          </a:p>
        </p:txBody>
      </p:sp>
      <p:sp>
        <p:nvSpPr>
          <p:cNvPr id="161" name="线条"/>
          <p:cNvSpPr/>
          <p:nvPr/>
        </p:nvSpPr>
        <p:spPr>
          <a:xfrm>
            <a:off x="7646957" y="884507"/>
            <a:ext cx="187227" cy="1683726"/>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0" name="Choose region."/>
          <p:cNvSpPr txBox="1"/>
          <p:nvPr/>
        </p:nvSpPr>
        <p:spPr>
          <a:xfrm>
            <a:off x="1285731" y="6070426"/>
            <a:ext cx="6768023"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You can switch to a region that best suits you</a:t>
            </a:r>
            <a:endParaRPr lang="en-US" dirty="0"/>
          </a:p>
          <a:p>
            <a:r>
              <a:rPr lang="en-US" dirty="0"/>
              <a:t>(e.g., using us-east-1 if you are using a Classroom Account)</a:t>
            </a:r>
            <a:endParaRPr dirty="0"/>
          </a:p>
        </p:txBody>
      </p:sp>
      <p:sp>
        <p:nvSpPr>
          <p:cNvPr id="11" name="Rectangle 10"/>
          <p:cNvSpPr/>
          <p:nvPr/>
        </p:nvSpPr>
        <p:spPr>
          <a:xfrm>
            <a:off x="106847" y="209983"/>
            <a:ext cx="4310795" cy="461665"/>
          </a:xfrm>
          <a:prstGeom prst="rect">
            <a:avLst/>
          </a:prstGeom>
        </p:spPr>
        <p:txBody>
          <a:bodyPr wrap="none">
            <a:spAutoFit/>
          </a:bodyPr>
          <a:lstStyle/>
          <a:p>
            <a:r>
              <a:rPr lang="en-US" dirty="0"/>
              <a:t>Switch to another EC2 Region</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AWS-Global-vs-Regional-vs-AZs.png" descr="AWS-Global-vs-Regional-vs-AZs.png"/>
          <p:cNvPicPr>
            <a:picLocks noChangeAspect="1"/>
          </p:cNvPicPr>
          <p:nvPr/>
        </p:nvPicPr>
        <p:blipFill>
          <a:blip r:embed="rId1"/>
          <a:srcRect t="7476"/>
          <a:stretch>
            <a:fillRect/>
          </a:stretch>
        </p:blipFill>
        <p:spPr>
          <a:xfrm>
            <a:off x="965200" y="1555858"/>
            <a:ext cx="7213499" cy="4818360"/>
          </a:xfrm>
          <a:prstGeom prst="rect">
            <a:avLst/>
          </a:prstGeom>
          <a:ln w="12700">
            <a:miter lim="400000"/>
            <a:headEnd/>
            <a:tailEnd/>
          </a:ln>
        </p:spPr>
      </p:pic>
      <p:sp>
        <p:nvSpPr>
          <p:cNvPr id="226" name="Pro Tip: Try to launch all your instances in the same availability zone, or inter-zone communication will cost you $$$$."/>
          <p:cNvSpPr txBox="1"/>
          <p:nvPr/>
        </p:nvSpPr>
        <p:spPr>
          <a:xfrm>
            <a:off x="265258" y="530421"/>
            <a:ext cx="8613483" cy="792669"/>
          </a:xfrm>
          <a:prstGeom prst="rect">
            <a:avLst/>
          </a:prstGeom>
          <a:ln w="12700">
            <a:miter lim="400000"/>
          </a:ln>
        </p:spPr>
        <p:txBody>
          <a:bodyPr lIns="45719" rIns="45719">
            <a:spAutoFit/>
          </a:bodyPr>
          <a:lstStyle/>
          <a:p>
            <a:r>
              <a:rPr dirty="0"/>
              <a:t>Pro Tip: Try to launch all your instances in </a:t>
            </a:r>
            <a:r>
              <a:rPr dirty="0">
                <a:solidFill>
                  <a:srgbClr val="FF2600"/>
                </a:solidFill>
              </a:rPr>
              <a:t>the same availability</a:t>
            </a:r>
            <a:r>
              <a:rPr dirty="0"/>
              <a:t> </a:t>
            </a:r>
            <a:r>
              <a:rPr dirty="0">
                <a:solidFill>
                  <a:srgbClr val="FF2600"/>
                </a:solidFill>
              </a:rPr>
              <a:t>zone</a:t>
            </a:r>
            <a:r>
              <a:rPr dirty="0"/>
              <a:t>, or inter-zone communication will cost you $$$$.</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7227" y="918527"/>
            <a:ext cx="8730455" cy="4812306"/>
          </a:xfrm>
          <a:prstGeom prst="rect">
            <a:avLst/>
          </a:prstGeom>
        </p:spPr>
      </p:pic>
      <p:sp>
        <p:nvSpPr>
          <p:cNvPr id="159" name="矩形"/>
          <p:cNvSpPr/>
          <p:nvPr/>
        </p:nvSpPr>
        <p:spPr>
          <a:xfrm>
            <a:off x="7549978" y="1105464"/>
            <a:ext cx="1002770" cy="354220"/>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161" name="线条"/>
          <p:cNvSpPr/>
          <p:nvPr/>
        </p:nvSpPr>
        <p:spPr>
          <a:xfrm flipV="1">
            <a:off x="5941725" y="1754659"/>
            <a:ext cx="1608253" cy="2058399"/>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0" name="Choose region."/>
          <p:cNvSpPr txBox="1"/>
          <p:nvPr/>
        </p:nvSpPr>
        <p:spPr>
          <a:xfrm>
            <a:off x="5260358" y="3813058"/>
            <a:ext cx="1362734"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On success</a:t>
            </a:r>
            <a:endParaRPr dirty="0"/>
          </a:p>
        </p:txBody>
      </p:sp>
      <p:sp>
        <p:nvSpPr>
          <p:cNvPr id="7" name="Rectangle 6"/>
          <p:cNvSpPr/>
          <p:nvPr/>
        </p:nvSpPr>
        <p:spPr>
          <a:xfrm>
            <a:off x="106847" y="209983"/>
            <a:ext cx="4310795" cy="461665"/>
          </a:xfrm>
          <a:prstGeom prst="rect">
            <a:avLst/>
          </a:prstGeom>
        </p:spPr>
        <p:txBody>
          <a:bodyPr wrap="none">
            <a:spAutoFit/>
          </a:bodyPr>
          <a:lstStyle/>
          <a:p>
            <a:r>
              <a:rPr lang="en-US" dirty="0"/>
              <a:t>Switch to another EC2 Region</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Amazon Web Services (AWS)"/>
          <p:cNvSpPr txBox="1">
            <a:spLocks noGrp="1"/>
          </p:cNvSpPr>
          <p:nvPr>
            <p:ph type="title"/>
          </p:nvPr>
        </p:nvSpPr>
        <p:spPr>
          <a:prstGeom prst="rect">
            <a:avLst/>
          </a:prstGeom>
        </p:spPr>
        <p:txBody>
          <a:bodyPr/>
          <a:lstStyle/>
          <a:p>
            <a:r>
              <a:rPr b="1" dirty="0">
                <a:latin typeface="+mn-lt"/>
                <a:ea typeface="+mn-ea"/>
                <a:cs typeface="+mn-cs"/>
                <a:sym typeface="Helvetica Neue" panose="02000503000000020004"/>
              </a:rPr>
              <a:t>A</a:t>
            </a:r>
            <a:r>
              <a:rPr dirty="0"/>
              <a:t>mazon </a:t>
            </a:r>
            <a:r>
              <a:rPr b="1" dirty="0">
                <a:latin typeface="+mn-lt"/>
                <a:ea typeface="+mn-ea"/>
                <a:cs typeface="+mn-cs"/>
                <a:sym typeface="Helvetica Neue" panose="02000503000000020004"/>
              </a:rPr>
              <a:t>W</a:t>
            </a:r>
            <a:r>
              <a:rPr dirty="0"/>
              <a:t>eb </a:t>
            </a:r>
            <a:r>
              <a:rPr b="1" dirty="0">
                <a:latin typeface="+mn-lt"/>
                <a:ea typeface="+mn-ea"/>
                <a:cs typeface="+mn-cs"/>
                <a:sym typeface="Helvetica Neue" panose="02000503000000020004"/>
              </a:rPr>
              <a:t>S</a:t>
            </a:r>
            <a:r>
              <a:rPr dirty="0"/>
              <a:t>ervices (AWS)</a:t>
            </a:r>
            <a:endParaRPr dirty="0"/>
          </a:p>
        </p:txBody>
      </p:sp>
      <p:sp>
        <p:nvSpPr>
          <p:cNvPr id="102" name="连按此项以编辑"/>
          <p:cNvSpPr txBox="1">
            <a:spLocks noGrp="1"/>
          </p:cNvSpPr>
          <p:nvPr>
            <p:ph type="body" idx="1"/>
          </p:nvPr>
        </p:nvSpPr>
        <p:spPr>
          <a:prstGeom prst="rect">
            <a:avLst/>
          </a:prstGeom>
        </p:spPr>
        <p:txBody>
          <a:bodyPr/>
          <a:lstStyle/>
          <a:p/>
        </p:txBody>
      </p:sp>
      <p:pic>
        <p:nvPicPr>
          <p:cNvPr id="103" name="Screen Shot 2018-08-28 at 10.22.34.png" descr="Screen Shot 2018-08-28 at 10.22.34.png"/>
          <p:cNvPicPr>
            <a:picLocks noChangeAspect="1"/>
          </p:cNvPicPr>
          <p:nvPr/>
        </p:nvPicPr>
        <p:blipFill>
          <a:blip r:embed="rId1"/>
          <a:stretch>
            <a:fillRect/>
          </a:stretch>
        </p:blipFill>
        <p:spPr>
          <a:xfrm>
            <a:off x="381000" y="1615656"/>
            <a:ext cx="8382000" cy="4626813"/>
          </a:xfrm>
          <a:prstGeom prst="rect">
            <a:avLst/>
          </a:prstGeom>
          <a:ln w="12700">
            <a:solidFill>
              <a:schemeClr val="accent1">
                <a:satOff val="-40798"/>
                <a:lumOff val="-17645"/>
              </a:schemeClr>
            </a:solidFill>
            <a:miter lim="400000"/>
            <a:headEnd/>
            <a:tailEnd/>
          </a:ln>
        </p:spPr>
      </p:pic>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Teams&#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08872"/>
            <a:ext cx="9144000" cy="5040256"/>
          </a:xfrm>
          <a:prstGeom prst="rect">
            <a:avLst/>
          </a:prstGeom>
        </p:spPr>
      </p:pic>
      <p:sp>
        <p:nvSpPr>
          <p:cNvPr id="10" name="Choose region."/>
          <p:cNvSpPr txBox="1"/>
          <p:nvPr/>
        </p:nvSpPr>
        <p:spPr>
          <a:xfrm>
            <a:off x="5182853" y="3408355"/>
            <a:ext cx="1699861"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Just continue</a:t>
            </a:r>
            <a:endParaRPr dirty="0"/>
          </a:p>
        </p:txBody>
      </p:sp>
      <p:sp>
        <p:nvSpPr>
          <p:cNvPr id="12" name="Choose region."/>
          <p:cNvSpPr txBox="1"/>
          <p:nvPr/>
        </p:nvSpPr>
        <p:spPr>
          <a:xfrm>
            <a:off x="4090076" y="96924"/>
            <a:ext cx="4303017"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If your selected region is not enabled by default, e.g., Asia Pacific (Hong Kong)</a:t>
            </a:r>
            <a:endParaRPr lang="en-US" dirty="0"/>
          </a:p>
        </p:txBody>
      </p:sp>
      <p:sp>
        <p:nvSpPr>
          <p:cNvPr id="14" name="Rectangle 13"/>
          <p:cNvSpPr/>
          <p:nvPr/>
        </p:nvSpPr>
        <p:spPr>
          <a:xfrm>
            <a:off x="252333" y="189258"/>
            <a:ext cx="3320140" cy="461665"/>
          </a:xfrm>
          <a:prstGeom prst="rect">
            <a:avLst/>
          </a:prstGeom>
        </p:spPr>
        <p:txBody>
          <a:bodyPr wrap="none">
            <a:spAutoFit/>
          </a:bodyPr>
          <a:lstStyle/>
          <a:p>
            <a:r>
              <a:rPr lang="en-US" dirty="0"/>
              <a:t>Enable an EC2 Region</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oose region."/>
          <p:cNvSpPr txBox="1"/>
          <p:nvPr/>
        </p:nvSpPr>
        <p:spPr>
          <a:xfrm>
            <a:off x="1030983" y="6207077"/>
            <a:ext cx="6926768"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Scroll down and click Enable if your selected region is not enabled</a:t>
            </a:r>
            <a:endParaRPr dirty="0"/>
          </a:p>
        </p:txBody>
      </p:sp>
      <p:pic>
        <p:nvPicPr>
          <p:cNvPr id="4" name="Picture 3"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08872"/>
            <a:ext cx="9144000" cy="5040256"/>
          </a:xfrm>
          <a:prstGeom prst="rect">
            <a:avLst/>
          </a:prstGeom>
        </p:spPr>
      </p:pic>
      <p:sp>
        <p:nvSpPr>
          <p:cNvPr id="7" name="线条"/>
          <p:cNvSpPr/>
          <p:nvPr/>
        </p:nvSpPr>
        <p:spPr>
          <a:xfrm flipH="1" flipV="1">
            <a:off x="4287796" y="4250724"/>
            <a:ext cx="370702" cy="195635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6" name="Rectangle 5"/>
          <p:cNvSpPr/>
          <p:nvPr/>
        </p:nvSpPr>
        <p:spPr>
          <a:xfrm>
            <a:off x="252333" y="189258"/>
            <a:ext cx="3320140" cy="461665"/>
          </a:xfrm>
          <a:prstGeom prst="rect">
            <a:avLst/>
          </a:prstGeom>
        </p:spPr>
        <p:txBody>
          <a:bodyPr wrap="none">
            <a:spAutoFit/>
          </a:bodyPr>
          <a:lstStyle/>
          <a:p>
            <a:r>
              <a:rPr lang="en-US" dirty="0"/>
              <a:t>Enable an EC2 Region</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37968"/>
            <a:ext cx="8909795" cy="4911160"/>
          </a:xfrm>
          <a:prstGeom prst="rect">
            <a:avLst/>
          </a:prstGeom>
        </p:spPr>
      </p:pic>
      <p:sp>
        <p:nvSpPr>
          <p:cNvPr id="10" name="Choose region."/>
          <p:cNvSpPr txBox="1"/>
          <p:nvPr/>
        </p:nvSpPr>
        <p:spPr>
          <a:xfrm>
            <a:off x="5177481" y="6207077"/>
            <a:ext cx="704335"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Click!</a:t>
            </a:r>
            <a:endParaRPr dirty="0"/>
          </a:p>
        </p:txBody>
      </p:sp>
      <p:sp>
        <p:nvSpPr>
          <p:cNvPr id="7" name="线条"/>
          <p:cNvSpPr/>
          <p:nvPr/>
        </p:nvSpPr>
        <p:spPr>
          <a:xfrm flipV="1">
            <a:off x="5721178" y="4620057"/>
            <a:ext cx="37072" cy="1587020"/>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6" name="Rectangle 5"/>
          <p:cNvSpPr/>
          <p:nvPr/>
        </p:nvSpPr>
        <p:spPr>
          <a:xfrm>
            <a:off x="252333" y="189258"/>
            <a:ext cx="3320140" cy="461665"/>
          </a:xfrm>
          <a:prstGeom prst="rect">
            <a:avLst/>
          </a:prstGeom>
        </p:spPr>
        <p:txBody>
          <a:bodyPr wrap="none">
            <a:spAutoFit/>
          </a:bodyPr>
          <a:lstStyle/>
          <a:p>
            <a:r>
              <a:rPr lang="en-US" dirty="0"/>
              <a:t>Enable an EC2 Region</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08872"/>
            <a:ext cx="9144000" cy="5040256"/>
          </a:xfrm>
          <a:prstGeom prst="rect">
            <a:avLst/>
          </a:prstGeom>
        </p:spPr>
      </p:pic>
      <p:sp>
        <p:nvSpPr>
          <p:cNvPr id="10" name="Choose region."/>
          <p:cNvSpPr txBox="1"/>
          <p:nvPr/>
        </p:nvSpPr>
        <p:spPr>
          <a:xfrm>
            <a:off x="4868562" y="3146936"/>
            <a:ext cx="2644346"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On success you can see</a:t>
            </a:r>
            <a:endParaRPr dirty="0"/>
          </a:p>
        </p:txBody>
      </p:sp>
      <p:sp>
        <p:nvSpPr>
          <p:cNvPr id="12" name="线条"/>
          <p:cNvSpPr/>
          <p:nvPr/>
        </p:nvSpPr>
        <p:spPr>
          <a:xfrm flipH="1">
            <a:off x="5795318" y="3645242"/>
            <a:ext cx="284206" cy="667265"/>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4" name="Choose region."/>
          <p:cNvSpPr txBox="1"/>
          <p:nvPr/>
        </p:nvSpPr>
        <p:spPr>
          <a:xfrm>
            <a:off x="106920" y="6078102"/>
            <a:ext cx="8221534"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Then return to your EC2 Console (</a:t>
            </a:r>
            <a:r>
              <a:rPr lang="en-US" dirty="0">
                <a:hlinkClick r:id="rId2"/>
              </a:rPr>
              <a:t>https://console.aws.amazon.com/ec2/v2/home</a:t>
            </a:r>
            <a:r>
              <a:rPr lang="en-US" dirty="0"/>
              <a:t>) and try region switch again~</a:t>
            </a:r>
            <a:endParaRPr dirty="0"/>
          </a:p>
        </p:txBody>
      </p:sp>
      <p:sp>
        <p:nvSpPr>
          <p:cNvPr id="7" name="Rectangle 6"/>
          <p:cNvSpPr/>
          <p:nvPr/>
        </p:nvSpPr>
        <p:spPr>
          <a:xfrm>
            <a:off x="252333" y="189258"/>
            <a:ext cx="3320140" cy="461665"/>
          </a:xfrm>
          <a:prstGeom prst="rect">
            <a:avLst/>
          </a:prstGeom>
        </p:spPr>
        <p:txBody>
          <a:bodyPr wrap="none">
            <a:spAutoFit/>
          </a:bodyPr>
          <a:lstStyle/>
          <a:p>
            <a:r>
              <a:rPr lang="en-US" dirty="0"/>
              <a:t>Enable an EC2 Region</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SSH Authentication Process</a:t>
            </a:r>
            <a:endParaRPr kumimoji="1" lang="zh-CN" altLang="en-US" dirty="0"/>
          </a:p>
        </p:txBody>
      </p:sp>
      <p:grpSp>
        <p:nvGrpSpPr>
          <p:cNvPr id="13" name="组合 12"/>
          <p:cNvGrpSpPr/>
          <p:nvPr/>
        </p:nvGrpSpPr>
        <p:grpSpPr>
          <a:xfrm>
            <a:off x="2060716" y="2267946"/>
            <a:ext cx="835573" cy="746978"/>
            <a:chOff x="966953" y="3429000"/>
            <a:chExt cx="1250731" cy="1068287"/>
          </a:xfrm>
        </p:grpSpPr>
        <p:pic>
          <p:nvPicPr>
            <p:cNvPr id="11" name="图形 10" descr="钥匙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129862" y="3429000"/>
              <a:ext cx="914400" cy="914400"/>
            </a:xfrm>
            <a:prstGeom prst="rect">
              <a:avLst/>
            </a:prstGeom>
          </p:spPr>
        </p:pic>
        <p:sp>
          <p:nvSpPr>
            <p:cNvPr id="12" name="文本框 11"/>
            <p:cNvSpPr txBox="1"/>
            <p:nvPr/>
          </p:nvSpPr>
          <p:spPr>
            <a:xfrm>
              <a:off x="966953" y="4189512"/>
              <a:ext cx="12507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Private Key</a:t>
              </a:r>
              <a:endParaRPr kumimoji="0" lang="zh-CN" altLang="en-US"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endParaRPr>
            </a:p>
          </p:txBody>
        </p:sp>
      </p:grpSp>
      <p:grpSp>
        <p:nvGrpSpPr>
          <p:cNvPr id="15" name="组合 14"/>
          <p:cNvGrpSpPr/>
          <p:nvPr/>
        </p:nvGrpSpPr>
        <p:grpSpPr>
          <a:xfrm>
            <a:off x="1220577" y="2100524"/>
            <a:ext cx="914400" cy="1222290"/>
            <a:chOff x="1329411" y="2522483"/>
            <a:chExt cx="914400" cy="1222290"/>
          </a:xfrm>
        </p:grpSpPr>
        <p:pic>
          <p:nvPicPr>
            <p:cNvPr id="7" name="图形 6" descr="男人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9411" y="2522483"/>
              <a:ext cx="914400" cy="914400"/>
            </a:xfrm>
            <a:prstGeom prst="rect">
              <a:avLst/>
            </a:prstGeom>
          </p:spPr>
        </p:pic>
        <p:sp>
          <p:nvSpPr>
            <p:cNvPr id="14" name="文本框 13"/>
            <p:cNvSpPr txBox="1"/>
            <p:nvPr/>
          </p:nvSpPr>
          <p:spPr>
            <a:xfrm>
              <a:off x="1368824" y="3436998"/>
              <a:ext cx="8355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User</a:t>
              </a:r>
              <a:endParaRPr kumimoji="0" lang="zh-CN" altLang="en-US"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endParaRPr>
            </a:p>
          </p:txBody>
        </p:sp>
      </p:grpSp>
      <p:grpSp>
        <p:nvGrpSpPr>
          <p:cNvPr id="19" name="组合 18"/>
          <p:cNvGrpSpPr/>
          <p:nvPr/>
        </p:nvGrpSpPr>
        <p:grpSpPr>
          <a:xfrm>
            <a:off x="5945784" y="2250049"/>
            <a:ext cx="835573" cy="1072765"/>
            <a:chOff x="5486401" y="2307877"/>
            <a:chExt cx="835573" cy="1072765"/>
          </a:xfrm>
        </p:grpSpPr>
        <p:pic>
          <p:nvPicPr>
            <p:cNvPr id="9" name="图形 8" descr="钥匙 轮廓"/>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0663" y="2307877"/>
              <a:ext cx="687050" cy="687050"/>
            </a:xfrm>
            <a:prstGeom prst="rect">
              <a:avLst/>
            </a:prstGeom>
          </p:spPr>
        </p:pic>
        <p:sp>
          <p:nvSpPr>
            <p:cNvPr id="17" name="文本框 16"/>
            <p:cNvSpPr txBox="1"/>
            <p:nvPr/>
          </p:nvSpPr>
          <p:spPr>
            <a:xfrm>
              <a:off x="5486401" y="2857424"/>
              <a:ext cx="83557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Public Key</a:t>
              </a:r>
              <a:endParaRPr kumimoji="0" lang="zh-CN" altLang="en-US"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endParaRPr>
            </a:p>
          </p:txBody>
        </p:sp>
      </p:grpSp>
      <p:grpSp>
        <p:nvGrpSpPr>
          <p:cNvPr id="16" name="组合 15"/>
          <p:cNvGrpSpPr/>
          <p:nvPr/>
        </p:nvGrpSpPr>
        <p:grpSpPr>
          <a:xfrm>
            <a:off x="6707096" y="2146235"/>
            <a:ext cx="914400" cy="1118751"/>
            <a:chOff x="6247713" y="2204063"/>
            <a:chExt cx="914400" cy="1118751"/>
          </a:xfrm>
        </p:grpSpPr>
        <p:pic>
          <p:nvPicPr>
            <p:cNvPr id="5" name="图形 4" descr="数据库 轮廓"/>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7713" y="2204063"/>
              <a:ext cx="914400" cy="914400"/>
            </a:xfrm>
            <a:prstGeom prst="rect">
              <a:avLst/>
            </a:prstGeom>
          </p:spPr>
        </p:pic>
        <p:sp>
          <p:nvSpPr>
            <p:cNvPr id="18" name="文本框 17"/>
            <p:cNvSpPr txBox="1"/>
            <p:nvPr/>
          </p:nvSpPr>
          <p:spPr>
            <a:xfrm>
              <a:off x="6287126" y="3015039"/>
              <a:ext cx="8355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Server</a:t>
              </a:r>
              <a:endParaRPr kumimoji="0" lang="zh-CN" altLang="en-US"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endParaRPr>
            </a:p>
          </p:txBody>
        </p:sp>
      </p:grpSp>
      <p:cxnSp>
        <p:nvCxnSpPr>
          <p:cNvPr id="21" name="直线箭头连接符 20"/>
          <p:cNvCxnSpPr>
            <a:stCxn id="12" idx="3"/>
          </p:cNvCxnSpPr>
          <p:nvPr/>
        </p:nvCxnSpPr>
        <p:spPr>
          <a:xfrm>
            <a:off x="2896289" y="2907322"/>
            <a:ext cx="3123757" cy="928954"/>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2" name="组合 21"/>
          <p:cNvGrpSpPr/>
          <p:nvPr/>
        </p:nvGrpSpPr>
        <p:grpSpPr>
          <a:xfrm>
            <a:off x="6216243" y="3455262"/>
            <a:ext cx="639376" cy="1074339"/>
            <a:chOff x="6058129" y="3401313"/>
            <a:chExt cx="639376" cy="1074339"/>
          </a:xfrm>
        </p:grpSpPr>
        <p:pic>
          <p:nvPicPr>
            <p:cNvPr id="23" name="图形 22" descr="钥匙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058129" y="3401313"/>
              <a:ext cx="610881" cy="639376"/>
            </a:xfrm>
            <a:prstGeom prst="rect">
              <a:avLst/>
            </a:prstGeom>
          </p:spPr>
        </p:pic>
        <p:pic>
          <p:nvPicPr>
            <p:cNvPr id="24" name="图形 23" descr="钥匙 轮廓"/>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8129" y="3836276"/>
              <a:ext cx="639376" cy="639376"/>
            </a:xfrm>
            <a:prstGeom prst="rect">
              <a:avLst/>
            </a:prstGeom>
          </p:spPr>
        </p:pic>
      </p:grpSp>
      <p:sp>
        <p:nvSpPr>
          <p:cNvPr id="25" name="文本框 24"/>
          <p:cNvSpPr txBox="1"/>
          <p:nvPr/>
        </p:nvSpPr>
        <p:spPr>
          <a:xfrm>
            <a:off x="6891057" y="3857158"/>
            <a:ext cx="106289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Matching</a:t>
            </a:r>
            <a:endParaRPr kumimoji="0" lang="zh-CN" altLang="en-US"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endParaRPr>
          </a:p>
        </p:txBody>
      </p:sp>
      <p:cxnSp>
        <p:nvCxnSpPr>
          <p:cNvPr id="27" name="直线箭头连接符 26"/>
          <p:cNvCxnSpPr/>
          <p:nvPr/>
        </p:nvCxnSpPr>
        <p:spPr>
          <a:xfrm flipH="1">
            <a:off x="2912023" y="4296259"/>
            <a:ext cx="3319954" cy="719439"/>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文本框 27"/>
          <p:cNvSpPr txBox="1"/>
          <p:nvPr/>
        </p:nvSpPr>
        <p:spPr>
          <a:xfrm>
            <a:off x="3010652" y="3135548"/>
            <a:ext cx="296884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err="1">
                <a:ln>
                  <a:noFill/>
                </a:ln>
                <a:solidFill>
                  <a:srgbClr val="000000"/>
                </a:solidFill>
                <a:effectLst/>
                <a:uFillTx/>
                <a:latin typeface="Arial" panose="020B0604020202090204"/>
                <a:ea typeface="Arial" panose="020B0604020202090204"/>
                <a:cs typeface="Arial" panose="020B0604020202090204"/>
                <a:sym typeface="Arial" panose="020B0604020202090204"/>
              </a:rPr>
              <a:t>ssh</a:t>
            </a: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 -</a:t>
            </a:r>
            <a:r>
              <a:rPr kumimoji="0" lang="en-US" altLang="zh-CN" sz="1400" b="0" i="0" u="none" strike="noStrike" cap="none" spc="0" normalizeH="0" baseline="0" dirty="0" err="1">
                <a:ln>
                  <a:noFill/>
                </a:ln>
                <a:solidFill>
                  <a:srgbClr val="000000"/>
                </a:solidFill>
                <a:effectLst/>
                <a:uFillTx/>
                <a:latin typeface="Arial" panose="020B0604020202090204"/>
                <a:ea typeface="Arial" panose="020B0604020202090204"/>
                <a:cs typeface="Arial" panose="020B0604020202090204"/>
                <a:sym typeface="Arial" panose="020B0604020202090204"/>
              </a:rPr>
              <a:t>i</a:t>
            </a: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 </a:t>
            </a:r>
            <a:r>
              <a:rPr lang="en-US" altLang="zh-CN" sz="1400" dirty="0"/>
              <a:t>&lt;</a:t>
            </a:r>
            <a:r>
              <a:rPr lang="en-US" altLang="zh-CN" sz="1400" dirty="0" err="1"/>
              <a:t>private_key</a:t>
            </a:r>
            <a:r>
              <a:rPr lang="en-US" altLang="zh-CN" sz="1400" dirty="0"/>
              <a:t>&gt;</a:t>
            </a: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 </a:t>
            </a:r>
            <a:r>
              <a:rPr kumimoji="0" lang="en-US" altLang="zh-CN" sz="1400" b="0" i="0" u="none" strike="noStrike" cap="none" spc="0" normalizeH="0" baseline="0" dirty="0" err="1">
                <a:ln>
                  <a:noFill/>
                </a:ln>
                <a:solidFill>
                  <a:srgbClr val="000000"/>
                </a:solidFill>
                <a:effectLst/>
                <a:uFillTx/>
                <a:latin typeface="Arial" panose="020B0604020202090204"/>
                <a:ea typeface="Arial" panose="020B0604020202090204"/>
                <a:cs typeface="Arial" panose="020B0604020202090204"/>
                <a:sym typeface="Arial" panose="020B0604020202090204"/>
              </a:rPr>
              <a:t>user@server</a:t>
            </a:r>
            <a:endParaRPr kumimoji="0" lang="zh-CN" altLang="en-US"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endParaRPr>
          </a:p>
        </p:txBody>
      </p:sp>
      <p:sp>
        <p:nvSpPr>
          <p:cNvPr id="29" name="文本框 28"/>
          <p:cNvSpPr txBox="1"/>
          <p:nvPr/>
        </p:nvSpPr>
        <p:spPr>
          <a:xfrm>
            <a:off x="3885353" y="4529601"/>
            <a:ext cx="114562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Session Key</a:t>
            </a:r>
            <a:endParaRPr kumimoji="0" lang="zh-CN" altLang="en-US"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endParaRPr>
          </a:p>
        </p:txBody>
      </p:sp>
      <p:pic>
        <p:nvPicPr>
          <p:cNvPr id="33" name="图形 32" descr="Web 设计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88363" y="5012691"/>
            <a:ext cx="914400" cy="914400"/>
          </a:xfrm>
          <a:prstGeom prst="rect">
            <a:avLst/>
          </a:prstGeom>
        </p:spPr>
      </p:pic>
      <p:pic>
        <p:nvPicPr>
          <p:cNvPr id="35" name="图形 34" descr="Web 设计 轮廓"/>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41237" y="5012691"/>
            <a:ext cx="914400" cy="914400"/>
          </a:xfrm>
          <a:prstGeom prst="rect">
            <a:avLst/>
          </a:prstGeom>
        </p:spPr>
      </p:pic>
      <p:cxnSp>
        <p:nvCxnSpPr>
          <p:cNvPr id="37" name="直线箭头连接符 36"/>
          <p:cNvCxnSpPr>
            <a:stCxn id="33" idx="3"/>
            <a:endCxn id="35" idx="1"/>
          </p:cNvCxnSpPr>
          <p:nvPr/>
        </p:nvCxnSpPr>
        <p:spPr>
          <a:xfrm>
            <a:off x="2402763" y="5469891"/>
            <a:ext cx="4338474" cy="0"/>
          </a:xfrm>
          <a:prstGeom prst="straightConnector1">
            <a:avLst/>
          </a:prstGeom>
          <a:noFill/>
          <a:ln w="25400" cap="flat">
            <a:solidFill>
              <a:schemeClr val="accent1"/>
            </a:solidFill>
            <a:prstDash val="solid"/>
            <a:bevel/>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8" name="文本框 37"/>
          <p:cNvSpPr txBox="1"/>
          <p:nvPr/>
        </p:nvSpPr>
        <p:spPr>
          <a:xfrm>
            <a:off x="2668132" y="5574365"/>
            <a:ext cx="393086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Encrypted</a:t>
            </a:r>
            <a:r>
              <a:rPr kumimoji="0" lang="zh-CN" altLang="en-US"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 </a:t>
            </a:r>
            <a:r>
              <a:rPr kumimoji="0" lang="en-US" altLang="zh-CN"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rPr>
              <a:t>Communication</a:t>
            </a:r>
            <a:endParaRPr kumimoji="0" lang="zh-CN" altLang="en-US" sz="1400" b="0" i="0" u="none" strike="noStrike" cap="none" spc="0" normalizeH="0" baseline="0" dirty="0">
              <a:ln>
                <a:noFill/>
              </a:ln>
              <a:solidFill>
                <a:srgbClr val="000000"/>
              </a:solidFill>
              <a:effectLst/>
              <a:uFillTx/>
              <a:latin typeface="Arial" panose="020B0604020202090204"/>
              <a:ea typeface="Arial" panose="020B0604020202090204"/>
              <a:cs typeface="Arial" panose="020B0604020202090204"/>
              <a:sym typeface="Arial" panose="020B0604020202090204"/>
            </a:endParaRPr>
          </a:p>
        </p:txBody>
      </p:sp>
      <p:sp>
        <p:nvSpPr>
          <p:cNvPr id="3" name="Slide Number Placeholder 2"/>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Key pairs"/>
          <p:cNvSpPr txBox="1">
            <a:spLocks noGrp="1"/>
          </p:cNvSpPr>
          <p:nvPr>
            <p:ph type="title"/>
          </p:nvPr>
        </p:nvSpPr>
        <p:spPr>
          <a:prstGeom prst="rect">
            <a:avLst/>
          </a:prstGeom>
        </p:spPr>
        <p:txBody>
          <a:bodyPr/>
          <a:lstStyle/>
          <a:p>
            <a:r>
              <a:t>Key pairs</a:t>
            </a:r>
          </a:p>
        </p:txBody>
      </p:sp>
      <p:sp>
        <p:nvSpPr>
          <p:cNvPr id="169" name="Amazon EC2 uses public–key cryptography to encrypt and decrypt login information.…"/>
          <p:cNvSpPr txBox="1">
            <a:spLocks noGrp="1"/>
          </p:cNvSpPr>
          <p:nvPr>
            <p:ph type="body" idx="1"/>
          </p:nvPr>
        </p:nvSpPr>
        <p:spPr>
          <a:prstGeom prst="rect">
            <a:avLst/>
          </a:prstGeom>
        </p:spPr>
        <p:txBody>
          <a:bodyPr/>
          <a:lstStyle/>
          <a:p>
            <a:r>
              <a:t>Amazon EC2 uses public–key cryptography to encrypt and decrypt login information. </a:t>
            </a:r>
          </a:p>
          <a:p>
            <a:r>
              <a:t>A </a:t>
            </a:r>
            <a:r>
              <a:rPr>
                <a:solidFill>
                  <a:srgbClr val="FF2600"/>
                </a:solidFill>
              </a:rPr>
              <a:t>public key</a:t>
            </a:r>
            <a:r>
              <a:t> is used to encrypt data, such as a password, then the recipient uses the </a:t>
            </a:r>
            <a:r>
              <a:rPr>
                <a:solidFill>
                  <a:srgbClr val="FF2600"/>
                </a:solidFill>
              </a:rPr>
              <a:t>private key</a:t>
            </a:r>
            <a:r>
              <a:t> to decrypt the data.</a:t>
            </a:r>
          </a:p>
          <a:p>
            <a:r>
              <a:t>The public and private keys are known as a </a:t>
            </a:r>
            <a:r>
              <a:rPr b="1">
                <a:latin typeface="+mn-lt"/>
                <a:ea typeface="+mn-ea"/>
                <a:cs typeface="+mn-cs"/>
                <a:sym typeface="Helvetica Neue" panose="02000503000000020004"/>
              </a:rPr>
              <a:t>key pair</a:t>
            </a:r>
            <a:r>
              <a:t>.</a:t>
            </a:r>
          </a:p>
        </p:txBody>
      </p:sp>
      <p:sp>
        <p:nvSpPr>
          <p:cNvPr id="2" name="Slide Number Placeholder 1"/>
          <p:cNvSpPr>
            <a:spLocks noGrp="1"/>
          </p:cNvSpPr>
          <p:nvPr>
            <p:ph type="sldNum" sz="quarter" idx="2"/>
          </p:nvPr>
        </p:nvSpPr>
        <p:spPr/>
        <p:txBody>
          <a:bodyPr>
            <a:normAutofit lnSpcReduction="10000"/>
          </a:bodyPr>
          <a:lstStyle/>
          <a:p>
            <a:fld id="{86CB4B4D-7CA3-9044-876B-883B54F8677D}" type="slidenum">
              <a:rPr lang="en-US" smtClean="0"/>
            </a:fld>
            <a:endParaRPr lang="en-US"/>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reate key pairs"/>
          <p:cNvSpPr txBox="1">
            <a:spLocks noGrp="1"/>
          </p:cNvSpPr>
          <p:nvPr>
            <p:ph type="title"/>
          </p:nvPr>
        </p:nvSpPr>
        <p:spPr>
          <a:prstGeom prst="rect">
            <a:avLst/>
          </a:prstGeom>
        </p:spPr>
        <p:txBody>
          <a:bodyPr/>
          <a:lstStyle/>
          <a:p>
            <a:r>
              <a:t>Create key pairs</a:t>
            </a:r>
          </a:p>
        </p:txBody>
      </p:sp>
      <p:sp>
        <p:nvSpPr>
          <p:cNvPr id="174" name="To log in to your instance, you must create a key pair, specify the name of the key pair when you launch the instance, and provide the private key when you connect to the instance.…"/>
          <p:cNvSpPr txBox="1">
            <a:spLocks noGrp="1"/>
          </p:cNvSpPr>
          <p:nvPr>
            <p:ph type="body" idx="1"/>
          </p:nvPr>
        </p:nvSpPr>
        <p:spPr>
          <a:prstGeom prst="rect">
            <a:avLst/>
          </a:prstGeom>
        </p:spPr>
        <p:txBody>
          <a:bodyPr/>
          <a:lstStyle/>
          <a:p>
            <a:r>
              <a:rPr dirty="0"/>
              <a:t>To log in to your instance, you must create a key pair, specify the name of the key pair when you launch the instance, and provide the private key when you connect to the instance.</a:t>
            </a:r>
            <a:endParaRPr dirty="0"/>
          </a:p>
          <a:p>
            <a:r>
              <a:rPr dirty="0"/>
              <a:t>For how to create </a:t>
            </a:r>
            <a:r>
              <a:rPr lang="en-US" dirty="0"/>
              <a:t>a </a:t>
            </a:r>
            <a:r>
              <a:rPr dirty="0"/>
              <a:t>key pair, please refer to </a:t>
            </a:r>
            <a:r>
              <a:rPr u="sng" dirty="0">
                <a:solidFill>
                  <a:srgbClr val="009999"/>
                </a:solidFill>
                <a:uFill>
                  <a:solidFill>
                    <a:srgbClr val="009999"/>
                  </a:solidFill>
                </a:uFill>
                <a:hlinkClick r:id="rId1"/>
              </a:rPr>
              <a:t>https://docs.aws.amazon.com/AWSEC2/latest/UserGuide/ec2-key-pairs.html#having-ec2-create-your-key-pair</a:t>
            </a:r>
            <a:endParaRPr lang="en-US" u="sng" dirty="0">
              <a:solidFill>
                <a:srgbClr val="009999"/>
              </a:solidFill>
              <a:uFill>
                <a:solidFill>
                  <a:srgbClr val="009999"/>
                </a:solidFill>
              </a:uFill>
              <a:hlinkClick r:id="rId1"/>
            </a:endParaRPr>
          </a:p>
          <a:p>
            <a:r>
              <a:rPr lang="en-US" dirty="0"/>
              <a:t>Or follow the next few slides!</a:t>
            </a:r>
            <a:endParaRPr u="sng" dirty="0">
              <a:solidFill>
                <a:srgbClr val="009999"/>
              </a:solidFill>
              <a:uFill>
                <a:solidFill>
                  <a:srgbClr val="009999"/>
                </a:solidFill>
              </a:uFill>
              <a:hlinkClick r:id="rId1"/>
            </a:endParaRPr>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2740" y="1075745"/>
            <a:ext cx="8538519" cy="4706509"/>
          </a:xfrm>
          <a:prstGeom prst="rect">
            <a:avLst/>
          </a:prstGeom>
        </p:spPr>
      </p:pic>
      <p:sp>
        <p:nvSpPr>
          <p:cNvPr id="177" name="矩形"/>
          <p:cNvSpPr/>
          <p:nvPr/>
        </p:nvSpPr>
        <p:spPr>
          <a:xfrm>
            <a:off x="302740" y="4071828"/>
            <a:ext cx="893852" cy="173065"/>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178" name="线条"/>
          <p:cNvSpPr/>
          <p:nvPr/>
        </p:nvSpPr>
        <p:spPr>
          <a:xfrm flipH="1" flipV="1">
            <a:off x="1280933" y="4203925"/>
            <a:ext cx="893854" cy="484105"/>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79" name="Click here to manage your key pairs …"/>
          <p:cNvSpPr txBox="1"/>
          <p:nvPr/>
        </p:nvSpPr>
        <p:spPr>
          <a:xfrm>
            <a:off x="2259128" y="4512699"/>
            <a:ext cx="4125512" cy="350662"/>
          </a:xfrm>
          <a:prstGeom prst="rect">
            <a:avLst/>
          </a:prstGeom>
          <a:ln w="12700">
            <a:miter lim="400000"/>
          </a:ln>
          <a:effectLst>
            <a:outerShdw blurRad="38100" dist="20000" dir="5400000" rotWithShape="0">
              <a:srgbClr val="000000">
                <a:alpha val="38000"/>
              </a:srgbClr>
            </a:outerShdw>
          </a:effectLst>
        </p:spPr>
        <p:txBody>
          <a:bodyPr lIns="45719" rIns="45719">
            <a:spAutoFit/>
          </a:bodyPr>
          <a:lstStyle>
            <a:lvl1pPr>
              <a:defRPr sz="1800">
                <a:solidFill>
                  <a:srgbClr val="FF2600"/>
                </a:solidFill>
              </a:defRPr>
            </a:lvl1pPr>
          </a:lstStyle>
          <a:p>
            <a:r>
              <a:rPr dirty="0"/>
              <a:t>Click here to manage your key pairs …</a:t>
            </a:r>
            <a:endParaRPr dirty="0"/>
          </a:p>
        </p:txBody>
      </p:sp>
      <p:sp>
        <p:nvSpPr>
          <p:cNvPr id="9" name="Rectangle 8"/>
          <p:cNvSpPr/>
          <p:nvPr/>
        </p:nvSpPr>
        <p:spPr>
          <a:xfrm>
            <a:off x="158164" y="133692"/>
            <a:ext cx="2614818" cy="461665"/>
          </a:xfrm>
          <a:prstGeom prst="rect">
            <a:avLst/>
          </a:prstGeom>
        </p:spPr>
        <p:txBody>
          <a:bodyPr wrap="none">
            <a:spAutoFit/>
          </a:bodyPr>
          <a:lstStyle/>
          <a:p>
            <a:r>
              <a:rPr lang="en-US" dirty="0"/>
              <a:t>Create a Key Pair</a:t>
            </a:r>
            <a:endParaRPr lang="en-US" dirty="0"/>
          </a:p>
        </p:txBody>
      </p:sp>
      <p:sp>
        <p:nvSpPr>
          <p:cNvPr id="2" name="Slide Number Placeholder 1"/>
          <p:cNvSpPr>
            <a:spLocks noGrp="1"/>
          </p:cNvSpPr>
          <p:nvPr>
            <p:ph type="sldNum" sz="quarter" idx="2"/>
          </p:nvPr>
        </p:nvSpPr>
        <p:spPr/>
        <p:txBody>
          <a:bodyPr>
            <a:normAutofit lnSpcReduction="10000"/>
          </a:bodyPr>
          <a:lstStyle/>
          <a:p>
            <a:fld id="{86CB4B4D-7CA3-9044-876B-883B54F8677D}" type="slidenum">
              <a:rPr lang="en-US" smtClean="0"/>
            </a:fld>
            <a:endParaRPr lang="en-US"/>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8983" y="908872"/>
            <a:ext cx="8454661" cy="4660286"/>
          </a:xfrm>
          <a:prstGeom prst="rect">
            <a:avLst/>
          </a:prstGeom>
        </p:spPr>
      </p:pic>
      <p:sp>
        <p:nvSpPr>
          <p:cNvPr id="182" name="矩形"/>
          <p:cNvSpPr/>
          <p:nvPr/>
        </p:nvSpPr>
        <p:spPr>
          <a:xfrm>
            <a:off x="8067760" y="1324694"/>
            <a:ext cx="994834" cy="350662"/>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183" name="线条"/>
          <p:cNvSpPr/>
          <p:nvPr/>
        </p:nvSpPr>
        <p:spPr>
          <a:xfrm flipV="1">
            <a:off x="7243280" y="1824169"/>
            <a:ext cx="994834" cy="532684"/>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84" name="… and here to create a new one."/>
          <p:cNvSpPr txBox="1"/>
          <p:nvPr/>
        </p:nvSpPr>
        <p:spPr>
          <a:xfrm>
            <a:off x="6254244" y="2488678"/>
            <a:ext cx="1983870"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C</a:t>
            </a:r>
            <a:r>
              <a:rPr dirty="0"/>
              <a:t>reate a new one</a:t>
            </a:r>
            <a:endParaRPr dirty="0"/>
          </a:p>
        </p:txBody>
      </p:sp>
      <p:sp>
        <p:nvSpPr>
          <p:cNvPr id="8" name="Rectangle 7"/>
          <p:cNvSpPr/>
          <p:nvPr/>
        </p:nvSpPr>
        <p:spPr>
          <a:xfrm>
            <a:off x="158164" y="133692"/>
            <a:ext cx="2614818" cy="461665"/>
          </a:xfrm>
          <a:prstGeom prst="rect">
            <a:avLst/>
          </a:prstGeom>
        </p:spPr>
        <p:txBody>
          <a:bodyPr wrap="none">
            <a:spAutoFit/>
          </a:bodyPr>
          <a:lstStyle/>
          <a:p>
            <a:r>
              <a:rPr lang="en-US" dirty="0"/>
              <a:t>Create a Key Pair</a:t>
            </a:r>
            <a:endParaRPr lang="en-US" dirty="0"/>
          </a:p>
        </p:txBody>
      </p:sp>
      <p:sp>
        <p:nvSpPr>
          <p:cNvPr id="2" name="Slide Number Placeholder 1"/>
          <p:cNvSpPr>
            <a:spLocks noGrp="1"/>
          </p:cNvSpPr>
          <p:nvPr>
            <p:ph type="sldNum" sz="quarter" idx="2"/>
          </p:nvPr>
        </p:nvSpPr>
        <p:spPr/>
        <p:txBody>
          <a:bodyPr>
            <a:normAutofit lnSpcReduction="10000"/>
          </a:bodyPr>
          <a:lstStyle/>
          <a:p>
            <a:fld id="{86CB4B4D-7CA3-9044-876B-883B54F8677D}" type="slidenum">
              <a:rPr lang="en-US" smtClean="0"/>
            </a:fld>
            <a:endParaRPr lang="en-US"/>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634" y="973420"/>
            <a:ext cx="8909795" cy="4911160"/>
          </a:xfrm>
          <a:prstGeom prst="rect">
            <a:avLst/>
          </a:prstGeom>
        </p:spPr>
      </p:pic>
      <p:sp>
        <p:nvSpPr>
          <p:cNvPr id="182" name="矩形"/>
          <p:cNvSpPr/>
          <p:nvPr/>
        </p:nvSpPr>
        <p:spPr>
          <a:xfrm>
            <a:off x="428259" y="2682679"/>
            <a:ext cx="1808313" cy="567148"/>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183" name="线条"/>
          <p:cNvSpPr/>
          <p:nvPr/>
        </p:nvSpPr>
        <p:spPr>
          <a:xfrm flipH="1" flipV="1">
            <a:off x="1952368" y="3429000"/>
            <a:ext cx="630194" cy="401595"/>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84" name="… and here to create a new one."/>
          <p:cNvSpPr txBox="1"/>
          <p:nvPr/>
        </p:nvSpPr>
        <p:spPr>
          <a:xfrm>
            <a:off x="2139444" y="3825102"/>
            <a:ext cx="2098924"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Think of a name</a:t>
            </a:r>
            <a:endParaRPr dirty="0"/>
          </a:p>
        </p:txBody>
      </p:sp>
      <p:sp>
        <p:nvSpPr>
          <p:cNvPr id="9" name="… and here to create a new one."/>
          <p:cNvSpPr txBox="1"/>
          <p:nvPr/>
        </p:nvSpPr>
        <p:spPr>
          <a:xfrm>
            <a:off x="3931514" y="6280682"/>
            <a:ext cx="4792355"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Let other fields set by default... then create!</a:t>
            </a:r>
            <a:endParaRPr dirty="0"/>
          </a:p>
        </p:txBody>
      </p:sp>
      <p:sp>
        <p:nvSpPr>
          <p:cNvPr id="10" name="线条"/>
          <p:cNvSpPr/>
          <p:nvPr/>
        </p:nvSpPr>
        <p:spPr>
          <a:xfrm flipH="1" flipV="1">
            <a:off x="5745892" y="5884580"/>
            <a:ext cx="469556" cy="36933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1" name="Rectangle 10"/>
          <p:cNvSpPr/>
          <p:nvPr/>
        </p:nvSpPr>
        <p:spPr>
          <a:xfrm>
            <a:off x="158164" y="133692"/>
            <a:ext cx="2614818" cy="461665"/>
          </a:xfrm>
          <a:prstGeom prst="rect">
            <a:avLst/>
          </a:prstGeom>
        </p:spPr>
        <p:txBody>
          <a:bodyPr wrap="none">
            <a:spAutoFit/>
          </a:bodyPr>
          <a:lstStyle/>
          <a:p>
            <a:r>
              <a:rPr lang="en-US" dirty="0"/>
              <a:t>Create a Key Pair</a:t>
            </a:r>
            <a:endParaRPr lang="en-US" dirty="0"/>
          </a:p>
        </p:txBody>
      </p:sp>
      <p:sp>
        <p:nvSpPr>
          <p:cNvPr id="2" name="Slide Number Placeholder 1"/>
          <p:cNvSpPr>
            <a:spLocks noGrp="1"/>
          </p:cNvSpPr>
          <p:nvPr>
            <p:ph type="sldNum" sz="quarter" idx="2"/>
          </p:nvPr>
        </p:nvSpPr>
        <p:spPr/>
        <p:txBody>
          <a:bodyPr>
            <a:normAutofit lnSpcReduction="10000"/>
          </a:bodyPr>
          <a:lstStyle/>
          <a:p>
            <a:fld id="{86CB4B4D-7CA3-9044-876B-883B54F8677D}" type="slidenum">
              <a:rPr lang="en-US" smtClean="0"/>
            </a:fld>
            <a:endParaRPr 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What is EC2?"/>
          <p:cNvSpPr txBox="1">
            <a:spLocks noGrp="1"/>
          </p:cNvSpPr>
          <p:nvPr>
            <p:ph type="title"/>
          </p:nvPr>
        </p:nvSpPr>
        <p:spPr>
          <a:prstGeom prst="rect">
            <a:avLst/>
          </a:prstGeom>
        </p:spPr>
        <p:txBody>
          <a:bodyPr>
            <a:normAutofit/>
          </a:bodyPr>
          <a:lstStyle/>
          <a:p>
            <a:r>
              <a:t>What is EC2?</a:t>
            </a:r>
          </a:p>
        </p:txBody>
      </p:sp>
      <p:sp>
        <p:nvSpPr>
          <p:cNvPr id="108" name="“Amazon Elastic Compute Cloud (Amazon EC2) is a web service that enables you to launch and manage Linux/Unix and windows server instances in Amazon's data centers.”…"/>
          <p:cNvSpPr txBox="1">
            <a:spLocks noGrp="1"/>
          </p:cNvSpPr>
          <p:nvPr>
            <p:ph type="body" idx="1"/>
          </p:nvPr>
        </p:nvSpPr>
        <p:spPr>
          <a:prstGeom prst="rect">
            <a:avLst/>
          </a:prstGeom>
        </p:spPr>
        <p:txBody>
          <a:bodyPr/>
          <a:lstStyle/>
          <a:p>
            <a:r>
              <a:rPr dirty="0"/>
              <a:t>“Amazon Elastic Compute Cloud (Amazon EC2) is a web service that enables you to launch and manage Linux/Unix and windows server instances in Amazon's data centers.”</a:t>
            </a:r>
            <a:endParaRPr dirty="0"/>
          </a:p>
          <a:p>
            <a:r>
              <a:rPr dirty="0"/>
              <a:t>EC2 is part of Amazon’s “pay per use” web services for software development</a:t>
            </a:r>
            <a:endParaRPr dirty="0"/>
          </a:p>
        </p:txBody>
      </p:sp>
      <p:pic>
        <p:nvPicPr>
          <p:cNvPr id="109" name="EC2.png" descr="EC2.png"/>
          <p:cNvPicPr>
            <a:picLocks noChangeAspect="1"/>
          </p:cNvPicPr>
          <p:nvPr/>
        </p:nvPicPr>
        <p:blipFill>
          <a:blip r:embed="rId1"/>
          <a:stretch>
            <a:fillRect/>
          </a:stretch>
        </p:blipFill>
        <p:spPr>
          <a:xfrm>
            <a:off x="7991293" y="218175"/>
            <a:ext cx="730251" cy="731839"/>
          </a:xfrm>
          <a:prstGeom prst="rect">
            <a:avLst/>
          </a:prstGeom>
          <a:ln w="12700">
            <a:miter lim="400000"/>
            <a:headEnd/>
            <a:tailEnd/>
          </a:ln>
        </p:spPr>
      </p:pic>
      <p:sp>
        <p:nvSpPr>
          <p:cNvPr id="110" name="Amazon EC2"/>
          <p:cNvSpPr txBox="1"/>
          <p:nvPr/>
        </p:nvSpPr>
        <p:spPr>
          <a:xfrm>
            <a:off x="7938906" y="1092888"/>
            <a:ext cx="836613" cy="135546"/>
          </a:xfrm>
          <a:prstGeom prst="rect">
            <a:avLst/>
          </a:prstGeom>
          <a:ln w="12700">
            <a:miter lim="400000"/>
          </a:ln>
        </p:spPr>
        <p:txBody>
          <a:bodyPr lIns="0" tIns="0" rIns="0" bIns="0">
            <a:spAutoFit/>
          </a:bodyPr>
          <a:lstStyle>
            <a:lvl1pPr algn="ctr">
              <a:defRPr sz="1000"/>
            </a:lvl1pPr>
          </a:lstStyle>
          <a:p>
            <a:pPr>
              <a:defRPr sz="1800"/>
            </a:pPr>
            <a:r>
              <a:rPr sz="1000"/>
              <a:t>Amazon EC2</a:t>
            </a:r>
            <a:endParaRPr sz="100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8259" y="1049378"/>
            <a:ext cx="8260803" cy="5160837"/>
          </a:xfrm>
          <a:prstGeom prst="rect">
            <a:avLst/>
          </a:prstGeom>
        </p:spPr>
      </p:pic>
      <p:sp>
        <p:nvSpPr>
          <p:cNvPr id="182" name="矩形"/>
          <p:cNvSpPr/>
          <p:nvPr/>
        </p:nvSpPr>
        <p:spPr>
          <a:xfrm>
            <a:off x="1678405" y="1129645"/>
            <a:ext cx="1808313" cy="513804"/>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183" name="线条"/>
          <p:cNvSpPr/>
          <p:nvPr/>
        </p:nvSpPr>
        <p:spPr>
          <a:xfrm flipH="1">
            <a:off x="2903838" y="647785"/>
            <a:ext cx="582880" cy="40159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84" name="… and here to create a new one."/>
          <p:cNvSpPr txBox="1"/>
          <p:nvPr/>
        </p:nvSpPr>
        <p:spPr>
          <a:xfrm>
            <a:off x="3646968" y="202250"/>
            <a:ext cx="2098924"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On success, you see a banner</a:t>
            </a:r>
            <a:endParaRPr dirty="0"/>
          </a:p>
        </p:txBody>
      </p:sp>
      <p:sp>
        <p:nvSpPr>
          <p:cNvPr id="9" name="… and here to create a new one."/>
          <p:cNvSpPr txBox="1"/>
          <p:nvPr/>
        </p:nvSpPr>
        <p:spPr>
          <a:xfrm>
            <a:off x="3123698" y="4564070"/>
            <a:ext cx="5377751" cy="923330"/>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And a file is automatically downloaded...</a:t>
            </a:r>
            <a:endParaRPr lang="en-US" dirty="0"/>
          </a:p>
          <a:p>
            <a:r>
              <a:rPr lang="en-US" dirty="0"/>
              <a:t>That is the private key that you can use to access</a:t>
            </a:r>
            <a:endParaRPr lang="en-US" dirty="0"/>
          </a:p>
          <a:p>
            <a:r>
              <a:rPr lang="en-US" dirty="0"/>
              <a:t>your EC2 instances thereafter, so keep it safely!</a:t>
            </a:r>
            <a:endParaRPr dirty="0"/>
          </a:p>
        </p:txBody>
      </p:sp>
      <p:sp>
        <p:nvSpPr>
          <p:cNvPr id="13" name="线条"/>
          <p:cNvSpPr/>
          <p:nvPr/>
        </p:nvSpPr>
        <p:spPr>
          <a:xfrm flipH="1">
            <a:off x="1779373" y="5427617"/>
            <a:ext cx="1223319" cy="513804"/>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4" name="Rectangle 13"/>
          <p:cNvSpPr/>
          <p:nvPr/>
        </p:nvSpPr>
        <p:spPr>
          <a:xfrm>
            <a:off x="158164" y="133692"/>
            <a:ext cx="2614818" cy="461665"/>
          </a:xfrm>
          <a:prstGeom prst="rect">
            <a:avLst/>
          </a:prstGeom>
        </p:spPr>
        <p:txBody>
          <a:bodyPr wrap="none">
            <a:spAutoFit/>
          </a:bodyPr>
          <a:lstStyle/>
          <a:p>
            <a:r>
              <a:rPr lang="en-US" dirty="0"/>
              <a:t>Create a Key Pair</a:t>
            </a:r>
            <a:endParaRPr lang="en-US" dirty="0"/>
          </a:p>
        </p:txBody>
      </p:sp>
      <p:sp>
        <p:nvSpPr>
          <p:cNvPr id="2" name="Slide Number Placeholder 1"/>
          <p:cNvSpPr>
            <a:spLocks noGrp="1"/>
          </p:cNvSpPr>
          <p:nvPr>
            <p:ph type="sldNum" sz="quarter" idx="2"/>
          </p:nvPr>
        </p:nvSpPr>
        <p:spPr/>
        <p:txBody>
          <a:bodyPr>
            <a:normAutofit lnSpcReduction="10000"/>
          </a:bodyPr>
          <a:lstStyle/>
          <a:p>
            <a:fld id="{86CB4B4D-7CA3-9044-876B-883B54F8677D}" type="slidenum">
              <a:rPr lang="en-US" smtClean="0"/>
            </a:fld>
            <a:endParaRPr lang="en-US"/>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041" y="1087659"/>
            <a:ext cx="8593917" cy="4369789"/>
          </a:xfrm>
          <a:prstGeom prst="rect">
            <a:avLst/>
          </a:prstGeom>
        </p:spPr>
      </p:pic>
      <p:sp>
        <p:nvSpPr>
          <p:cNvPr id="187" name="矩形"/>
          <p:cNvSpPr/>
          <p:nvPr/>
        </p:nvSpPr>
        <p:spPr>
          <a:xfrm>
            <a:off x="7402400" y="1550877"/>
            <a:ext cx="1247417" cy="296297"/>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188" name="With the key pair, we are ready to launch instances."/>
          <p:cNvSpPr txBox="1"/>
          <p:nvPr/>
        </p:nvSpPr>
        <p:spPr>
          <a:xfrm>
            <a:off x="5317223" y="2811638"/>
            <a:ext cx="2876756" cy="617362"/>
          </a:xfrm>
          <a:prstGeom prst="rect">
            <a:avLst/>
          </a:prstGeom>
          <a:ln w="12700">
            <a:miter lim="400000"/>
          </a:ln>
          <a:effectLst>
            <a:outerShdw blurRad="38100" dist="20000" dir="5400000" rotWithShape="0">
              <a:srgbClr val="000000">
                <a:alpha val="38000"/>
              </a:srgbClr>
            </a:outerShdw>
          </a:effectLst>
        </p:spPr>
        <p:txBody>
          <a:bodyPr lIns="45719" rIns="45719">
            <a:spAutoFit/>
          </a:bodyPr>
          <a:lstStyle>
            <a:lvl1pPr>
              <a:defRPr sz="1800">
                <a:solidFill>
                  <a:srgbClr val="FF2600"/>
                </a:solidFill>
              </a:defRPr>
            </a:lvl1pPr>
          </a:lstStyle>
          <a:p>
            <a:r>
              <a:rPr dirty="0"/>
              <a:t>With the key pair, we are ready to launch instances.</a:t>
            </a:r>
            <a:endParaRPr dirty="0"/>
          </a:p>
        </p:txBody>
      </p:sp>
      <p:sp>
        <p:nvSpPr>
          <p:cNvPr id="189" name="线条"/>
          <p:cNvSpPr/>
          <p:nvPr/>
        </p:nvSpPr>
        <p:spPr>
          <a:xfrm flipV="1">
            <a:off x="7402400" y="1847174"/>
            <a:ext cx="629491" cy="949217"/>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6" name="Rectangle 5"/>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054" y="1130534"/>
            <a:ext cx="8893892" cy="4522318"/>
          </a:xfrm>
          <a:prstGeom prst="rect">
            <a:avLst/>
          </a:prstGeom>
        </p:spPr>
      </p:pic>
      <p:sp>
        <p:nvSpPr>
          <p:cNvPr id="192" name="1. Scroll down and select this one."/>
          <p:cNvSpPr txBox="1"/>
          <p:nvPr/>
        </p:nvSpPr>
        <p:spPr>
          <a:xfrm>
            <a:off x="198424" y="3592846"/>
            <a:ext cx="2914646"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endParaRPr dirty="0"/>
          </a:p>
        </p:txBody>
      </p:sp>
      <p:cxnSp>
        <p:nvCxnSpPr>
          <p:cNvPr id="8" name="直线箭头连接符 7"/>
          <p:cNvCxnSpPr/>
          <p:nvPr/>
        </p:nvCxnSpPr>
        <p:spPr>
          <a:xfrm flipV="1">
            <a:off x="4127157" y="3429000"/>
            <a:ext cx="914400" cy="2082115"/>
          </a:xfrm>
          <a:prstGeom prst="straightConnector1">
            <a:avLst/>
          </a:prstGeom>
          <a:noFill/>
          <a:ln w="25400" cap="flat">
            <a:solidFill>
              <a:srgbClr val="FF0000"/>
            </a:solidFill>
            <a:prstDash val="solid"/>
            <a:bevel/>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矩形"/>
          <p:cNvSpPr/>
          <p:nvPr/>
        </p:nvSpPr>
        <p:spPr>
          <a:xfrm>
            <a:off x="1482811" y="2477634"/>
            <a:ext cx="7377071" cy="787520"/>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13" name="With the key pair, we are ready to launch instances."/>
          <p:cNvSpPr txBox="1"/>
          <p:nvPr/>
        </p:nvSpPr>
        <p:spPr>
          <a:xfrm>
            <a:off x="1717531" y="5609505"/>
            <a:ext cx="5411033"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altLang="zh-CN" dirty="0">
                <a:solidFill>
                  <a:srgbClr val="FF0000"/>
                </a:solidFill>
              </a:rPr>
              <a:t>Ubuntu is recommended (16.04, 18.04, 20.04)</a:t>
            </a:r>
            <a:endParaRPr lang="en-US" altLang="zh-CN" dirty="0">
              <a:solidFill>
                <a:srgbClr val="FF0000"/>
              </a:solidFill>
            </a:endParaRPr>
          </a:p>
          <a:p>
            <a:r>
              <a:rPr lang="en-US" altLang="zh-CN" dirty="0">
                <a:solidFill>
                  <a:srgbClr val="FF0000"/>
                </a:solidFill>
              </a:rPr>
              <a:t>For example, choose Ubuntu 20.04 and click Select</a:t>
            </a:r>
            <a:endParaRPr lang="zh-CN" altLang="en-US" dirty="0">
              <a:solidFill>
                <a:srgbClr val="FF0000"/>
              </a:solidFill>
            </a:endParaRPr>
          </a:p>
        </p:txBody>
      </p:sp>
      <p:sp>
        <p:nvSpPr>
          <p:cNvPr id="15" name="Rectangle 14"/>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erver OS in EC2"/>
          <p:cNvSpPr txBox="1">
            <a:spLocks noGrp="1"/>
          </p:cNvSpPr>
          <p:nvPr>
            <p:ph type="title"/>
          </p:nvPr>
        </p:nvSpPr>
        <p:spPr>
          <a:prstGeom prst="rect">
            <a:avLst/>
          </a:prstGeom>
        </p:spPr>
        <p:txBody>
          <a:bodyPr/>
          <a:lstStyle/>
          <a:p>
            <a:r>
              <a:t>Server OS in EC2</a:t>
            </a:r>
          </a:p>
        </p:txBody>
      </p:sp>
      <p:sp>
        <p:nvSpPr>
          <p:cNvPr id="196" name="Common server OS’es: Linux (RedHat, openSUSE, Debian, CentOS, Ubuntu, Amazon Linux) and Windows Server.…"/>
          <p:cNvSpPr txBox="1">
            <a:spLocks noGrp="1"/>
          </p:cNvSpPr>
          <p:nvPr>
            <p:ph type="body" idx="1"/>
          </p:nvPr>
        </p:nvSpPr>
        <p:spPr>
          <a:prstGeom prst="rect">
            <a:avLst/>
          </a:prstGeom>
        </p:spPr>
        <p:txBody>
          <a:bodyPr/>
          <a:lstStyle/>
          <a:p>
            <a:r>
              <a:t>Common server OS’es: Linux (RedHat, openSUSE, Debian, CentOS, Ubuntu, Amazon Linux) and Windows Server.</a:t>
            </a:r>
          </a:p>
          <a:p>
            <a:r>
              <a:t>There are over 5000 OS images in EC2 to choose from. (2996 versions of ubuntu!)</a:t>
            </a:r>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567" y="1167085"/>
            <a:ext cx="8896865" cy="4523830"/>
          </a:xfrm>
          <a:prstGeom prst="rect">
            <a:avLst/>
          </a:prstGeom>
        </p:spPr>
      </p:pic>
      <p:sp>
        <p:nvSpPr>
          <p:cNvPr id="10" name="With the key pair, we are ready to launch instances."/>
          <p:cNvSpPr txBox="1"/>
          <p:nvPr/>
        </p:nvSpPr>
        <p:spPr>
          <a:xfrm>
            <a:off x="290384" y="5800978"/>
            <a:ext cx="5535826" cy="923330"/>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altLang="zh-CN" dirty="0">
                <a:solidFill>
                  <a:srgbClr val="FF0000"/>
                </a:solidFill>
              </a:rPr>
              <a:t>For example, choose t3.micro</a:t>
            </a:r>
            <a:endParaRPr lang="en-US" altLang="zh-CN" dirty="0">
              <a:solidFill>
                <a:srgbClr val="FF0000"/>
              </a:solidFill>
            </a:endParaRPr>
          </a:p>
          <a:p>
            <a:r>
              <a:rPr lang="en-US" altLang="zh-CN" dirty="0">
                <a:solidFill>
                  <a:srgbClr val="FF0000"/>
                </a:solidFill>
              </a:rPr>
              <a:t>where t3: one class of General Purpose instances</a:t>
            </a:r>
            <a:endParaRPr lang="en-US" altLang="zh-CN" dirty="0">
              <a:solidFill>
                <a:srgbClr val="FF0000"/>
              </a:solidFill>
            </a:endParaRPr>
          </a:p>
          <a:p>
            <a:r>
              <a:rPr lang="en-US" altLang="zh-CN" dirty="0">
                <a:solidFill>
                  <a:srgbClr val="FF0000"/>
                </a:solidFill>
              </a:rPr>
              <a:t>           micro: one tier of hardware specifications</a:t>
            </a:r>
            <a:endParaRPr lang="en-US" dirty="0"/>
          </a:p>
        </p:txBody>
      </p:sp>
      <p:cxnSp>
        <p:nvCxnSpPr>
          <p:cNvPr id="11" name="直线箭头连接符 7"/>
          <p:cNvCxnSpPr/>
          <p:nvPr/>
        </p:nvCxnSpPr>
        <p:spPr>
          <a:xfrm flipH="1" flipV="1">
            <a:off x="2681417" y="4028303"/>
            <a:ext cx="172994" cy="1662612"/>
          </a:xfrm>
          <a:prstGeom prst="straightConnector1">
            <a:avLst/>
          </a:prstGeom>
          <a:noFill/>
          <a:ln w="25400" cap="flat">
            <a:solidFill>
              <a:srgbClr val="FF0000"/>
            </a:solidFill>
            <a:prstDash val="solid"/>
            <a:bevel/>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矩形"/>
          <p:cNvSpPr/>
          <p:nvPr/>
        </p:nvSpPr>
        <p:spPr>
          <a:xfrm>
            <a:off x="104376" y="3546389"/>
            <a:ext cx="8780132" cy="370704"/>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cxnSp>
        <p:nvCxnSpPr>
          <p:cNvPr id="18" name="直线箭头连接符 7"/>
          <p:cNvCxnSpPr/>
          <p:nvPr/>
        </p:nvCxnSpPr>
        <p:spPr>
          <a:xfrm flipV="1">
            <a:off x="7920681" y="5690916"/>
            <a:ext cx="370703" cy="363895"/>
          </a:xfrm>
          <a:prstGeom prst="straightConnector1">
            <a:avLst/>
          </a:prstGeom>
          <a:noFill/>
          <a:ln w="25400" cap="flat">
            <a:solidFill>
              <a:srgbClr val="FF0000"/>
            </a:solidFill>
            <a:prstDash val="solid"/>
            <a:bevel/>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With the key pair, we are ready to launch instances."/>
          <p:cNvSpPr txBox="1"/>
          <p:nvPr/>
        </p:nvSpPr>
        <p:spPr>
          <a:xfrm>
            <a:off x="7168843" y="6077977"/>
            <a:ext cx="1307893"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altLang="zh-CN" dirty="0">
                <a:solidFill>
                  <a:srgbClr val="FF0000"/>
                </a:solidFill>
              </a:rPr>
              <a:t>Then Next!</a:t>
            </a:r>
            <a:endParaRPr lang="en-US" dirty="0"/>
          </a:p>
        </p:txBody>
      </p:sp>
      <p:sp>
        <p:nvSpPr>
          <p:cNvPr id="22" name="Rectangle 21"/>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EC2 instance types"/>
          <p:cNvSpPr txBox="1">
            <a:spLocks noGrp="1"/>
          </p:cNvSpPr>
          <p:nvPr>
            <p:ph type="title"/>
          </p:nvPr>
        </p:nvSpPr>
        <p:spPr>
          <a:prstGeom prst="rect">
            <a:avLst/>
          </a:prstGeom>
        </p:spPr>
        <p:txBody>
          <a:bodyPr/>
          <a:lstStyle/>
          <a:p>
            <a:r>
              <a:t>EC2 instance types</a:t>
            </a:r>
          </a:p>
        </p:txBody>
      </p:sp>
      <p:sp>
        <p:nvSpPr>
          <p:cNvPr id="203" name="Micro (free): only small amount of CPU resources…"/>
          <p:cNvSpPr txBox="1">
            <a:spLocks noGrp="1"/>
          </p:cNvSpPr>
          <p:nvPr>
            <p:ph type="body" idx="1"/>
          </p:nvPr>
        </p:nvSpPr>
        <p:spPr>
          <a:xfrm>
            <a:off x="401835" y="1634132"/>
            <a:ext cx="8340330" cy="4148830"/>
          </a:xfrm>
          <a:prstGeom prst="rect">
            <a:avLst/>
          </a:prstGeom>
        </p:spPr>
        <p:txBody>
          <a:bodyPr/>
          <a:lstStyle/>
          <a:p>
            <a:r>
              <a:rPr lang="en-US" b="1" dirty="0">
                <a:latin typeface="+mn-lt"/>
                <a:ea typeface="+mn-ea"/>
                <a:cs typeface="+mn-cs"/>
                <a:sym typeface="Helvetica Neue" panose="02000503000000020004"/>
              </a:rPr>
              <a:t>General Purpose</a:t>
            </a:r>
            <a:r>
              <a:rPr dirty="0"/>
              <a:t>: a balance of compute, memory, and network resources</a:t>
            </a:r>
            <a:endParaRPr dirty="0"/>
          </a:p>
          <a:p>
            <a:r>
              <a:rPr b="1" dirty="0">
                <a:latin typeface="+mn-lt"/>
                <a:ea typeface="+mn-ea"/>
                <a:cs typeface="+mn-cs"/>
                <a:sym typeface="Helvetica Neue" panose="02000503000000020004"/>
              </a:rPr>
              <a:t>Memory optimized</a:t>
            </a:r>
            <a:r>
              <a:rPr dirty="0"/>
              <a:t>: lowest cost per GB of RAM </a:t>
            </a:r>
            <a:endParaRPr dirty="0"/>
          </a:p>
          <a:p>
            <a:r>
              <a:rPr b="1" dirty="0">
                <a:latin typeface="+mn-lt"/>
                <a:ea typeface="+mn-ea"/>
                <a:cs typeface="+mn-cs"/>
                <a:sym typeface="Helvetica Neue" panose="02000503000000020004"/>
              </a:rPr>
              <a:t>Storage optimized</a:t>
            </a:r>
            <a:r>
              <a:rPr dirty="0"/>
              <a:t>: better disk I/O and higher storage capacity </a:t>
            </a:r>
            <a:endParaRPr dirty="0"/>
          </a:p>
          <a:p>
            <a:r>
              <a:rPr b="1" dirty="0">
                <a:latin typeface="+mn-lt"/>
                <a:ea typeface="+mn-ea"/>
                <a:cs typeface="+mn-cs"/>
                <a:sym typeface="Helvetica Neue" panose="02000503000000020004"/>
              </a:rPr>
              <a:t>Compute optimized</a:t>
            </a:r>
            <a:r>
              <a:rPr dirty="0"/>
              <a:t>: lowest cost per vCPU</a:t>
            </a:r>
            <a:endParaRPr lang="en-US" dirty="0"/>
          </a:p>
          <a:p>
            <a:r>
              <a:rPr lang="en-US" dirty="0"/>
              <a:t>...</a:t>
            </a:r>
            <a:endParaRPr dirty="0"/>
          </a:p>
        </p:txBody>
      </p:sp>
      <p:sp>
        <p:nvSpPr>
          <p:cNvPr id="204" name="* For detailed information: https://aws.amazon.com/ec2/instance-types/"/>
          <p:cNvSpPr txBox="1"/>
          <p:nvPr/>
        </p:nvSpPr>
        <p:spPr>
          <a:xfrm>
            <a:off x="383894" y="6465093"/>
            <a:ext cx="5811845" cy="307777"/>
          </a:xfrm>
          <a:prstGeom prst="rect">
            <a:avLst/>
          </a:prstGeom>
          <a:ln w="12700">
            <a:miter lim="400000"/>
          </a:ln>
        </p:spPr>
        <p:txBody>
          <a:bodyPr wrap="none" lIns="45719" rIns="45719">
            <a:spAutoFit/>
          </a:bodyPr>
          <a:lstStyle>
            <a:lvl1pPr>
              <a:defRPr sz="1400"/>
            </a:lvl1pPr>
          </a:lstStyle>
          <a:p>
            <a:r>
              <a:rPr dirty="0"/>
              <a:t> * For detailed information: </a:t>
            </a:r>
            <a:r>
              <a:rPr dirty="0">
                <a:hlinkClick r:id="rId1"/>
              </a:rPr>
              <a:t>https://aws.amazon.com/ec2/instance-types/</a:t>
            </a:r>
            <a:r>
              <a:rPr lang="en-US" dirty="0"/>
              <a:t> </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 websit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1493" y="1050323"/>
            <a:ext cx="8521013" cy="4332719"/>
          </a:xfrm>
          <a:prstGeom prst="rect">
            <a:avLst/>
          </a:prstGeom>
        </p:spPr>
      </p:pic>
      <p:sp>
        <p:nvSpPr>
          <p:cNvPr id="222" name="3. Configure your instance."/>
          <p:cNvSpPr txBox="1"/>
          <p:nvPr/>
        </p:nvSpPr>
        <p:spPr>
          <a:xfrm>
            <a:off x="5790272" y="3429000"/>
            <a:ext cx="2884172"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dirty="0"/>
              <a:t>Configure your instance</a:t>
            </a:r>
            <a:r>
              <a:rPr lang="en-US" dirty="0"/>
              <a:t> if necessary, then Next</a:t>
            </a:r>
            <a:endParaRPr dirty="0"/>
          </a:p>
        </p:txBody>
      </p:sp>
      <p:sp>
        <p:nvSpPr>
          <p:cNvPr id="223" name="线条"/>
          <p:cNvSpPr/>
          <p:nvPr/>
        </p:nvSpPr>
        <p:spPr>
          <a:xfrm>
            <a:off x="7970107" y="4176584"/>
            <a:ext cx="247135" cy="902043"/>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8" name="Rectangle 7"/>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04254"/>
            <a:ext cx="9144000" cy="4649492"/>
          </a:xfrm>
          <a:prstGeom prst="rect">
            <a:avLst/>
          </a:prstGeom>
        </p:spPr>
      </p:pic>
      <p:sp>
        <p:nvSpPr>
          <p:cNvPr id="229" name="4. Configure root volume."/>
          <p:cNvSpPr txBox="1"/>
          <p:nvPr/>
        </p:nvSpPr>
        <p:spPr>
          <a:xfrm>
            <a:off x="1926943" y="4620159"/>
            <a:ext cx="4844559"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dirty="0"/>
              <a:t>Configure root volume</a:t>
            </a:r>
            <a:r>
              <a:rPr lang="en-US" dirty="0"/>
              <a:t>, e.g., the disk size, if necessary, then Next</a:t>
            </a:r>
            <a:endParaRPr dirty="0"/>
          </a:p>
        </p:txBody>
      </p:sp>
      <p:sp>
        <p:nvSpPr>
          <p:cNvPr id="230" name="线条"/>
          <p:cNvSpPr/>
          <p:nvPr/>
        </p:nvSpPr>
        <p:spPr>
          <a:xfrm flipH="1" flipV="1">
            <a:off x="3398107" y="3336321"/>
            <a:ext cx="210065" cy="1283837"/>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8" name="Rectangle 7"/>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 websit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32" y="1075562"/>
            <a:ext cx="8836935" cy="4493357"/>
          </a:xfrm>
          <a:prstGeom prst="rect">
            <a:avLst/>
          </a:prstGeom>
        </p:spPr>
      </p:pic>
      <p:grpSp>
        <p:nvGrpSpPr>
          <p:cNvPr id="3" name="组合 2"/>
          <p:cNvGrpSpPr/>
          <p:nvPr/>
        </p:nvGrpSpPr>
        <p:grpSpPr>
          <a:xfrm>
            <a:off x="457040" y="3952435"/>
            <a:ext cx="4559803" cy="640280"/>
            <a:chOff x="892303" y="4031158"/>
            <a:chExt cx="3185107" cy="640280"/>
          </a:xfrm>
        </p:grpSpPr>
        <p:sp>
          <p:nvSpPr>
            <p:cNvPr id="233" name="5. [Optional] Add tags."/>
            <p:cNvSpPr txBox="1"/>
            <p:nvPr/>
          </p:nvSpPr>
          <p:spPr>
            <a:xfrm>
              <a:off x="1156758" y="4302106"/>
              <a:ext cx="2920652" cy="369332"/>
            </a:xfrm>
            <a:prstGeom prst="rect">
              <a:avLst/>
            </a:prstGeom>
            <a:ln w="12700">
              <a:miter lim="400000"/>
            </a:ln>
            <a:effectLst>
              <a:outerShdw blurRad="38100" dist="20000" dir="5400000" rotWithShape="0">
                <a:srgbClr val="000000">
                  <a:alpha val="38000"/>
                </a:srgbClr>
              </a:outerShdw>
            </a:effectLst>
          </p:spPr>
          <p:txBody>
            <a:bodyPr lIns="45719" rIns="45719">
              <a:spAutoFit/>
            </a:bodyPr>
            <a:lstStyle>
              <a:lvl1pPr>
                <a:defRPr sz="1800">
                  <a:solidFill>
                    <a:srgbClr val="FF2600"/>
                  </a:solidFill>
                </a:defRPr>
              </a:lvl1pPr>
            </a:lstStyle>
            <a:p>
              <a:r>
                <a:rPr dirty="0"/>
                <a:t>Add tags</a:t>
              </a:r>
              <a:r>
                <a:rPr lang="en-US" dirty="0"/>
                <a:t> if necessary, then Next</a:t>
              </a:r>
              <a:endParaRPr dirty="0"/>
            </a:p>
          </p:txBody>
        </p:sp>
        <p:sp>
          <p:nvSpPr>
            <p:cNvPr id="234" name="线条"/>
            <p:cNvSpPr/>
            <p:nvPr/>
          </p:nvSpPr>
          <p:spPr>
            <a:xfrm flipH="1" flipV="1">
              <a:off x="892303" y="4031158"/>
              <a:ext cx="229383" cy="229384"/>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grpSp>
      <p:sp>
        <p:nvSpPr>
          <p:cNvPr id="9" name="Rectangle 8"/>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627" y="1000897"/>
            <a:ext cx="8982743" cy="4567497"/>
          </a:xfrm>
          <a:prstGeom prst="rect">
            <a:avLst/>
          </a:prstGeom>
        </p:spPr>
      </p:pic>
      <p:grpSp>
        <p:nvGrpSpPr>
          <p:cNvPr id="2" name="组合 1"/>
          <p:cNvGrpSpPr/>
          <p:nvPr/>
        </p:nvGrpSpPr>
        <p:grpSpPr>
          <a:xfrm>
            <a:off x="437497" y="5779622"/>
            <a:ext cx="8269004" cy="1002390"/>
            <a:chOff x="437498" y="4187128"/>
            <a:chExt cx="8269004" cy="1002390"/>
          </a:xfrm>
        </p:grpSpPr>
        <p:sp>
          <p:nvSpPr>
            <p:cNvPr id="237" name="圆角矩形"/>
            <p:cNvSpPr/>
            <p:nvPr/>
          </p:nvSpPr>
          <p:spPr>
            <a:xfrm>
              <a:off x="437498" y="4195065"/>
              <a:ext cx="8269004" cy="986516"/>
            </a:xfrm>
            <a:prstGeom prst="roundRect">
              <a:avLst>
                <a:gd name="adj" fmla="val 17219"/>
              </a:avLst>
            </a:prstGeom>
            <a:solidFill>
              <a:schemeClr val="accent3">
                <a:lumOff val="44000"/>
              </a:schemeClr>
            </a:solidFill>
            <a:ln w="15875">
              <a:solidFill>
                <a:srgbClr val="FF0000"/>
              </a:solidFill>
            </a:ln>
          </p:spPr>
          <p:txBody>
            <a:bodyPr lIns="45719" rIns="45719" anchor="ctr"/>
            <a:lstStyle/>
            <a:p>
              <a:pPr algn="just">
                <a:defRPr sz="1600"/>
              </a:pPr>
            </a:p>
          </p:txBody>
        </p:sp>
        <p:sp>
          <p:nvSpPr>
            <p:cNvPr id="238" name="Caution! The default security group enables all IP addresses to access your instance over the specified ports. You'd better authorize only a specific IP address or range of addresses to access your instance."/>
            <p:cNvSpPr txBox="1"/>
            <p:nvPr/>
          </p:nvSpPr>
          <p:spPr>
            <a:xfrm>
              <a:off x="437709" y="4187128"/>
              <a:ext cx="8268582" cy="1002390"/>
            </a:xfrm>
            <a:prstGeom prst="rect">
              <a:avLst/>
            </a:prstGeom>
            <a:ln w="12700">
              <a:miter lim="400000"/>
            </a:ln>
          </p:spPr>
          <p:txBody>
            <a:bodyPr lIns="45719" rIns="45719" anchor="ctr"/>
            <a:lstStyle/>
            <a:p>
              <a:pPr algn="just">
                <a:defRPr sz="1800"/>
              </a:pPr>
              <a:r>
                <a:rPr sz="1600" dirty="0">
                  <a:solidFill>
                    <a:srgbClr val="FF0000"/>
                  </a:solidFill>
                </a:rPr>
                <a:t>Caution!</a:t>
              </a:r>
              <a:r>
                <a:rPr sz="1600" dirty="0"/>
                <a:t> The default security group </a:t>
              </a:r>
              <a:r>
                <a:rPr lang="en-US" sz="1600" dirty="0">
                  <a:solidFill>
                    <a:srgbClr val="FF0000"/>
                  </a:solidFill>
                </a:rPr>
                <a:t>only</a:t>
              </a:r>
              <a:r>
                <a:rPr lang="en-US" sz="1600" dirty="0"/>
                <a:t> </a:t>
              </a:r>
              <a:r>
                <a:rPr sz="1600" dirty="0"/>
                <a:t>enables </a:t>
              </a:r>
              <a:r>
                <a:rPr lang="en-US" sz="1600" dirty="0">
                  <a:solidFill>
                    <a:srgbClr val="FF2600"/>
                  </a:solidFill>
                </a:rPr>
                <a:t>port 22 </a:t>
              </a:r>
              <a:r>
                <a:rPr lang="en-US" sz="1600" dirty="0"/>
                <a:t>for</a:t>
              </a:r>
              <a:r>
                <a:rPr sz="1600" dirty="0"/>
                <a:t> </a:t>
              </a:r>
              <a:r>
                <a:rPr lang="en-US" sz="1600" dirty="0"/>
                <a:t>SSH programs from any source IPv4 address (</a:t>
              </a:r>
              <a:r>
                <a:rPr lang="en-US" sz="1600" dirty="0">
                  <a:solidFill>
                    <a:srgbClr val="FF0000"/>
                  </a:solidFill>
                </a:rPr>
                <a:t>0.0.0.0/0</a:t>
              </a:r>
              <a:r>
                <a:rPr lang="en-US" sz="1600" dirty="0"/>
                <a:t>) to </a:t>
              </a:r>
              <a:r>
                <a:rPr sz="1600" dirty="0"/>
                <a:t>access your instance. </a:t>
              </a:r>
              <a:r>
                <a:rPr lang="en-US" sz="1600" dirty="0"/>
                <a:t>You may want to allow programs from</a:t>
              </a:r>
              <a:r>
                <a:rPr sz="1600" dirty="0"/>
                <a:t> </a:t>
              </a:r>
              <a:r>
                <a:rPr lang="en-US" sz="1600" dirty="0"/>
                <a:t>other </a:t>
              </a:r>
              <a:r>
                <a:rPr sz="1600" dirty="0"/>
                <a:t>IP address </a:t>
              </a:r>
              <a:r>
                <a:rPr lang="en-US" sz="1600" dirty="0"/>
                <a:t>and</a:t>
              </a:r>
              <a:r>
                <a:rPr sz="1600" dirty="0"/>
                <a:t> </a:t>
              </a:r>
              <a:r>
                <a:rPr lang="en-US" sz="1600" dirty="0"/>
                <a:t>port</a:t>
              </a:r>
              <a:r>
                <a:rPr sz="1600" dirty="0"/>
                <a:t>s </a:t>
              </a:r>
              <a:r>
                <a:rPr lang="en-US" sz="1600" dirty="0"/>
                <a:t>to </a:t>
              </a:r>
              <a:r>
                <a:rPr sz="1600" dirty="0"/>
                <a:t>access</a:t>
              </a:r>
              <a:r>
                <a:rPr lang="en-US" sz="1600" dirty="0"/>
                <a:t> to </a:t>
              </a:r>
              <a:r>
                <a:rPr sz="1600" dirty="0"/>
                <a:t>your instance.</a:t>
              </a:r>
              <a:endParaRPr sz="1600" dirty="0"/>
            </a:p>
          </p:txBody>
        </p:sp>
      </p:grpSp>
      <p:grpSp>
        <p:nvGrpSpPr>
          <p:cNvPr id="4" name="组合 3"/>
          <p:cNvGrpSpPr/>
          <p:nvPr/>
        </p:nvGrpSpPr>
        <p:grpSpPr>
          <a:xfrm>
            <a:off x="1878224" y="4486992"/>
            <a:ext cx="6474942" cy="764631"/>
            <a:chOff x="4916681" y="2311974"/>
            <a:chExt cx="4698429" cy="764631"/>
          </a:xfrm>
        </p:grpSpPr>
        <p:sp>
          <p:nvSpPr>
            <p:cNvPr id="239" name="6. [Optional] Edit security rules."/>
            <p:cNvSpPr txBox="1"/>
            <p:nvPr/>
          </p:nvSpPr>
          <p:spPr>
            <a:xfrm>
              <a:off x="4916681" y="2311974"/>
              <a:ext cx="3434157"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Add/</a:t>
              </a:r>
              <a:r>
                <a:rPr dirty="0"/>
                <a:t>Edit</a:t>
              </a:r>
              <a:r>
                <a:rPr lang="en-US" dirty="0"/>
                <a:t>/Delete</a:t>
              </a:r>
              <a:r>
                <a:rPr dirty="0"/>
                <a:t> security rules</a:t>
              </a:r>
              <a:r>
                <a:rPr lang="en-US" dirty="0"/>
                <a:t> if necessary, then Review and Launch</a:t>
              </a:r>
              <a:endParaRPr dirty="0"/>
            </a:p>
          </p:txBody>
        </p:sp>
        <p:sp>
          <p:nvSpPr>
            <p:cNvPr id="240" name="线条"/>
            <p:cNvSpPr/>
            <p:nvPr/>
          </p:nvSpPr>
          <p:spPr>
            <a:xfrm>
              <a:off x="7785951" y="2730615"/>
              <a:ext cx="1829159" cy="345990"/>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grpSp>
      <p:sp>
        <p:nvSpPr>
          <p:cNvPr id="11" name="Rectangle 10"/>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Outline"/>
          <p:cNvSpPr txBox="1">
            <a:spLocks noGrp="1"/>
          </p:cNvSpPr>
          <p:nvPr>
            <p:ph type="title"/>
          </p:nvPr>
        </p:nvSpPr>
        <p:spPr>
          <a:prstGeom prst="rect">
            <a:avLst/>
          </a:prstGeom>
        </p:spPr>
        <p:txBody>
          <a:bodyPr/>
          <a:lstStyle/>
          <a:p>
            <a:r>
              <a:rPr dirty="0"/>
              <a:t>Outline</a:t>
            </a:r>
            <a:endParaRPr dirty="0"/>
          </a:p>
        </p:txBody>
      </p:sp>
      <p:sp>
        <p:nvSpPr>
          <p:cNvPr id="113" name="Create an AWS Account…"/>
          <p:cNvSpPr txBox="1">
            <a:spLocks noGrp="1"/>
          </p:cNvSpPr>
          <p:nvPr>
            <p:ph type="body" idx="1"/>
          </p:nvPr>
        </p:nvSpPr>
        <p:spPr>
          <a:prstGeom prst="rect">
            <a:avLst/>
          </a:prstGeom>
        </p:spPr>
        <p:txBody>
          <a:bodyPr/>
          <a:lstStyle/>
          <a:p>
            <a:pPr>
              <a:defRPr>
                <a:solidFill>
                  <a:srgbClr val="FF2600"/>
                </a:solidFill>
              </a:defRPr>
            </a:pPr>
            <a:r>
              <a:rPr dirty="0"/>
              <a:t>Create an AWS Account</a:t>
            </a:r>
            <a:endParaRPr dirty="0"/>
          </a:p>
          <a:p>
            <a:r>
              <a:rPr dirty="0"/>
              <a:t>Launch an EC2 Instance</a:t>
            </a:r>
            <a:endParaRPr dirty="0"/>
          </a:p>
          <a:p>
            <a:r>
              <a:rPr dirty="0"/>
              <a:t>Connect to </a:t>
            </a:r>
            <a:r>
              <a:rPr lang="en-US" dirty="0"/>
              <a:t>an </a:t>
            </a:r>
            <a:r>
              <a:rPr dirty="0"/>
              <a:t>EC2 Instance</a:t>
            </a:r>
            <a:endParaRPr dirty="0"/>
          </a:p>
          <a:p>
            <a:r>
              <a:rPr lang="en-US" dirty="0"/>
              <a:t>Stop</a:t>
            </a:r>
            <a:r>
              <a:rPr dirty="0"/>
              <a:t> an </a:t>
            </a:r>
            <a:r>
              <a:rPr lang="en-US" dirty="0"/>
              <a:t>EC2 </a:t>
            </a:r>
            <a:r>
              <a:rPr dirty="0"/>
              <a:t>Instance</a:t>
            </a:r>
            <a:endParaRPr dirty="0"/>
          </a:p>
        </p:txBody>
      </p:sp>
      <p:sp>
        <p:nvSpPr>
          <p:cNvPr id="2" name="Slide Number Placeholder 1"/>
          <p:cNvSpPr>
            <a:spLocks noGrp="1"/>
          </p:cNvSpPr>
          <p:nvPr>
            <p:ph type="sldNum" sz="quarter" idx="2"/>
          </p:nvPr>
        </p:nvSpPr>
        <p:spPr/>
        <p:txBody>
          <a:bodyPr>
            <a:normAutofit lnSpcReduction="10000"/>
          </a:bodyPr>
          <a:lstStyle/>
          <a:p>
            <a:fld id="{86CB4B4D-7CA3-9044-876B-883B54F8677D}" type="slidenum">
              <a:rPr lang="en-US" smtClean="0"/>
            </a:fld>
            <a:endParaRPr lang="en-US"/>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164" y="1169747"/>
            <a:ext cx="8886394" cy="4518506"/>
          </a:xfrm>
          <a:prstGeom prst="rect">
            <a:avLst/>
          </a:prstGeom>
        </p:spPr>
      </p:pic>
      <p:sp>
        <p:nvSpPr>
          <p:cNvPr id="245" name="矩形"/>
          <p:cNvSpPr/>
          <p:nvPr/>
        </p:nvSpPr>
        <p:spPr>
          <a:xfrm>
            <a:off x="8363828" y="5347859"/>
            <a:ext cx="680730" cy="435103"/>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246" name="线条"/>
          <p:cNvSpPr/>
          <p:nvPr/>
        </p:nvSpPr>
        <p:spPr>
          <a:xfrm flipV="1">
            <a:off x="7636476" y="5782961"/>
            <a:ext cx="568410" cy="25949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endParaRPr dirty="0"/>
          </a:p>
        </p:txBody>
      </p:sp>
      <p:sp>
        <p:nvSpPr>
          <p:cNvPr id="247" name="7. Review and launch."/>
          <p:cNvSpPr txBox="1"/>
          <p:nvPr/>
        </p:nvSpPr>
        <p:spPr>
          <a:xfrm>
            <a:off x="4994747" y="6137161"/>
            <a:ext cx="3503521" cy="369332"/>
          </a:xfrm>
          <a:prstGeom prst="rect">
            <a:avLst/>
          </a:prstGeom>
          <a:ln w="12700">
            <a:miter lim="400000"/>
          </a:ln>
          <a:effectLst>
            <a:outerShdw blurRad="38100" dist="20000" dir="5400000" rotWithShape="0">
              <a:srgbClr val="000000">
                <a:alpha val="38000"/>
              </a:srgbClr>
            </a:outerShdw>
          </a:effectLst>
        </p:spPr>
        <p:txBody>
          <a:bodyPr wrap="none" lIns="45719" rIns="45719">
            <a:spAutoFit/>
          </a:bodyPr>
          <a:lstStyle>
            <a:lvl1pPr>
              <a:defRPr sz="1800">
                <a:solidFill>
                  <a:srgbClr val="FF2600"/>
                </a:solidFill>
              </a:defRPr>
            </a:lvl1pPr>
          </a:lstStyle>
          <a:p>
            <a:r>
              <a:rPr dirty="0"/>
              <a:t>Review and launch</a:t>
            </a:r>
            <a:r>
              <a:rPr lang="en-US" dirty="0"/>
              <a:t> if no problem</a:t>
            </a:r>
            <a:endParaRPr dirty="0"/>
          </a:p>
        </p:txBody>
      </p:sp>
      <p:sp>
        <p:nvSpPr>
          <p:cNvPr id="6" name="Rectangle 5"/>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32" y="1182321"/>
            <a:ext cx="8836935" cy="4493357"/>
          </a:xfrm>
          <a:prstGeom prst="rect">
            <a:avLst/>
          </a:prstGeom>
        </p:spPr>
      </p:pic>
      <p:sp>
        <p:nvSpPr>
          <p:cNvPr id="250" name="8. Choose the key pair you have just created."/>
          <p:cNvSpPr txBox="1"/>
          <p:nvPr/>
        </p:nvSpPr>
        <p:spPr>
          <a:xfrm>
            <a:off x="2688745" y="5820610"/>
            <a:ext cx="4848877"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dirty="0"/>
              <a:t>Choose the key pair you have just created</a:t>
            </a:r>
            <a:endParaRPr lang="en-US" dirty="0"/>
          </a:p>
          <a:p>
            <a:r>
              <a:rPr lang="en-US" dirty="0"/>
              <a:t>and check the box “</a:t>
            </a:r>
            <a:r>
              <a:rPr lang="en-US" dirty="0"/>
              <a:t>I acknowledge...</a:t>
            </a:r>
            <a:r>
              <a:rPr lang="en-US" dirty="0"/>
              <a:t>”</a:t>
            </a:r>
            <a:endParaRPr dirty="0"/>
          </a:p>
        </p:txBody>
      </p:sp>
      <p:sp>
        <p:nvSpPr>
          <p:cNvPr id="251" name="线条"/>
          <p:cNvSpPr/>
          <p:nvPr/>
        </p:nvSpPr>
        <p:spPr>
          <a:xfrm flipH="1" flipV="1">
            <a:off x="3699517" y="4584356"/>
            <a:ext cx="97842" cy="1236253"/>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5" name="Rectangle 4"/>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99672"/>
            <a:ext cx="9142816" cy="5058000"/>
          </a:xfrm>
          <a:prstGeom prst="rect">
            <a:avLst/>
          </a:prstGeom>
        </p:spPr>
      </p:pic>
      <p:sp>
        <p:nvSpPr>
          <p:cNvPr id="250" name="8. Choose the key pair you have just created."/>
          <p:cNvSpPr txBox="1"/>
          <p:nvPr/>
        </p:nvSpPr>
        <p:spPr>
          <a:xfrm>
            <a:off x="1229497" y="6104237"/>
            <a:ext cx="6536724"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On success, the instance will be automatically started, view it!</a:t>
            </a:r>
            <a:endParaRPr lang="en-US" dirty="0"/>
          </a:p>
        </p:txBody>
      </p:sp>
      <p:sp>
        <p:nvSpPr>
          <p:cNvPr id="251" name="线条"/>
          <p:cNvSpPr/>
          <p:nvPr/>
        </p:nvSpPr>
        <p:spPr>
          <a:xfrm flipV="1">
            <a:off x="7389341" y="5585252"/>
            <a:ext cx="753761" cy="518985"/>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5" name="Rectangle 4"/>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2687" y="1070573"/>
            <a:ext cx="8178626" cy="4301224"/>
          </a:xfrm>
          <a:prstGeom prst="rect">
            <a:avLst/>
          </a:prstGeom>
        </p:spPr>
      </p:pic>
      <p:sp>
        <p:nvSpPr>
          <p:cNvPr id="250" name="8. Choose the key pair you have just created."/>
          <p:cNvSpPr txBox="1"/>
          <p:nvPr/>
        </p:nvSpPr>
        <p:spPr>
          <a:xfrm>
            <a:off x="3178776" y="2804984"/>
            <a:ext cx="4318687"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Well done! You can now see it running!</a:t>
            </a:r>
            <a:endParaRPr lang="en-US" dirty="0"/>
          </a:p>
        </p:txBody>
      </p:sp>
      <p:sp>
        <p:nvSpPr>
          <p:cNvPr id="5" name="Rectangle 4"/>
          <p:cNvSpPr/>
          <p:nvPr/>
        </p:nvSpPr>
        <p:spPr>
          <a:xfrm>
            <a:off x="158164" y="133692"/>
            <a:ext cx="3541354" cy="461665"/>
          </a:xfrm>
          <a:prstGeom prst="rect">
            <a:avLst/>
          </a:prstGeom>
        </p:spPr>
        <p:txBody>
          <a:bodyPr wrap="none">
            <a:spAutoFit/>
          </a:bodyPr>
          <a:lstStyle/>
          <a:p>
            <a:r>
              <a:rPr lang="en-US" dirty="0"/>
              <a:t>Launch an EC2 instance</a:t>
            </a:r>
            <a:endParaRPr lang="en-US" dirty="0"/>
          </a:p>
        </p:txBody>
      </p:sp>
      <p:sp>
        <p:nvSpPr>
          <p:cNvPr id="8" name="线条"/>
          <p:cNvSpPr/>
          <p:nvPr/>
        </p:nvSpPr>
        <p:spPr>
          <a:xfrm flipH="1" flipV="1">
            <a:off x="4423719" y="2421923"/>
            <a:ext cx="358345" cy="383061"/>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Outline"/>
          <p:cNvSpPr txBox="1">
            <a:spLocks noGrp="1"/>
          </p:cNvSpPr>
          <p:nvPr>
            <p:ph type="title"/>
          </p:nvPr>
        </p:nvSpPr>
        <p:spPr>
          <a:prstGeom prst="rect">
            <a:avLst/>
          </a:prstGeom>
        </p:spPr>
        <p:txBody>
          <a:bodyPr/>
          <a:lstStyle/>
          <a:p>
            <a:r>
              <a:t>Outline</a:t>
            </a:r>
          </a:p>
        </p:txBody>
      </p:sp>
      <p:sp>
        <p:nvSpPr>
          <p:cNvPr id="254" name="Create an AWS Account…"/>
          <p:cNvSpPr txBox="1">
            <a:spLocks noGrp="1"/>
          </p:cNvSpPr>
          <p:nvPr>
            <p:ph type="body" idx="1"/>
          </p:nvPr>
        </p:nvSpPr>
        <p:spPr>
          <a:prstGeom prst="rect">
            <a:avLst/>
          </a:prstGeom>
        </p:spPr>
        <p:txBody>
          <a:bodyPr/>
          <a:lstStyle/>
          <a:p>
            <a:r>
              <a:rPr dirty="0"/>
              <a:t>Create an AWS Account</a:t>
            </a:r>
            <a:endParaRPr dirty="0"/>
          </a:p>
          <a:p>
            <a:r>
              <a:rPr dirty="0"/>
              <a:t>Launch an EC2 Instance</a:t>
            </a:r>
            <a:endParaRPr dirty="0"/>
          </a:p>
          <a:p>
            <a:pPr>
              <a:defRPr>
                <a:solidFill>
                  <a:srgbClr val="FF2600"/>
                </a:solidFill>
              </a:defRPr>
            </a:pPr>
            <a:r>
              <a:rPr dirty="0"/>
              <a:t>Connect to an Instance</a:t>
            </a:r>
            <a:endParaRPr dirty="0"/>
          </a:p>
          <a:p>
            <a:r>
              <a:rPr lang="en-US" dirty="0"/>
              <a:t>Stop</a:t>
            </a:r>
            <a:r>
              <a:rPr dirty="0"/>
              <a:t> an</a:t>
            </a:r>
            <a:r>
              <a:rPr lang="en-US" dirty="0"/>
              <a:t> EC2</a:t>
            </a:r>
            <a:r>
              <a:rPr dirty="0"/>
              <a:t> Instance</a:t>
            </a:r>
            <a:endParaRPr dirty="0"/>
          </a:p>
        </p:txBody>
      </p:sp>
      <p:sp>
        <p:nvSpPr>
          <p:cNvPr id="2" name="Slide Number Placeholder 1"/>
          <p:cNvSpPr>
            <a:spLocks noGrp="1"/>
          </p:cNvSpPr>
          <p:nvPr>
            <p:ph type="sldNum" sz="quarter" idx="2"/>
          </p:nvPr>
        </p:nvSpPr>
        <p:spPr/>
        <p:txBody>
          <a:bodyPr>
            <a:normAutofit lnSpcReduction="10000"/>
          </a:bodyPr>
          <a:lstStyle/>
          <a:p>
            <a:fld id="{86CB4B4D-7CA3-9044-876B-883B54F8677D}" type="slidenum">
              <a:rPr lang="en-US" smtClean="0"/>
            </a:fld>
            <a:endParaRPr lang="en-US"/>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08529"/>
            <a:ext cx="9144000" cy="4840941"/>
          </a:xfrm>
          <a:prstGeom prst="rect">
            <a:avLst/>
          </a:prstGeom>
        </p:spPr>
      </p:pic>
      <p:sp>
        <p:nvSpPr>
          <p:cNvPr id="258" name="线条"/>
          <p:cNvSpPr/>
          <p:nvPr/>
        </p:nvSpPr>
        <p:spPr>
          <a:xfrm flipH="1" flipV="1">
            <a:off x="1743740" y="2456121"/>
            <a:ext cx="425302" cy="622214"/>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59" name="1. Go to “Instances” page."/>
          <p:cNvSpPr txBox="1"/>
          <p:nvPr/>
        </p:nvSpPr>
        <p:spPr>
          <a:xfrm>
            <a:off x="1639674" y="3078336"/>
            <a:ext cx="3426577" cy="369332"/>
          </a:xfrm>
          <a:prstGeom prst="rect">
            <a:avLst/>
          </a:prstGeom>
          <a:ln w="12700">
            <a:miter lim="400000"/>
          </a:ln>
          <a:effectLst>
            <a:outerShdw blurRad="38100" dist="20000" dir="5400000" rotWithShape="0">
              <a:srgbClr val="000000">
                <a:alpha val="38000"/>
              </a:srgbClr>
            </a:outerShdw>
          </a:effectLst>
        </p:spPr>
        <p:txBody>
          <a:bodyPr wrap="none" lIns="45719" rIns="45719">
            <a:spAutoFit/>
          </a:bodyPr>
          <a:lstStyle>
            <a:lvl1pPr>
              <a:defRPr sz="1800">
                <a:solidFill>
                  <a:srgbClr val="FF2600"/>
                </a:solidFill>
              </a:defRPr>
            </a:lvl1pPr>
          </a:lstStyle>
          <a:p>
            <a:r>
              <a:rPr dirty="0"/>
              <a:t>1. </a:t>
            </a:r>
            <a:r>
              <a:rPr lang="en-US" dirty="0"/>
              <a:t>First select the target instance</a:t>
            </a:r>
            <a:endParaRPr dirty="0"/>
          </a:p>
        </p:txBody>
      </p:sp>
      <p:sp>
        <p:nvSpPr>
          <p:cNvPr id="260" name="矩形"/>
          <p:cNvSpPr/>
          <p:nvPr/>
        </p:nvSpPr>
        <p:spPr>
          <a:xfrm>
            <a:off x="5150185" y="1540843"/>
            <a:ext cx="703552" cy="350662"/>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261" name="线条"/>
          <p:cNvSpPr/>
          <p:nvPr/>
        </p:nvSpPr>
        <p:spPr>
          <a:xfrm flipH="1" flipV="1">
            <a:off x="5632853" y="1920471"/>
            <a:ext cx="140625" cy="61682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62" name="2. Click here and follow the instructions."/>
          <p:cNvSpPr txBox="1"/>
          <p:nvPr/>
        </p:nvSpPr>
        <p:spPr>
          <a:xfrm>
            <a:off x="3590527" y="2623149"/>
            <a:ext cx="5196292" cy="369332"/>
          </a:xfrm>
          <a:prstGeom prst="rect">
            <a:avLst/>
          </a:prstGeom>
          <a:ln w="12700">
            <a:miter lim="400000"/>
          </a:ln>
          <a:effectLst>
            <a:outerShdw blurRad="38100" dist="20000" dir="5400000" rotWithShape="0">
              <a:srgbClr val="000000">
                <a:alpha val="38000"/>
              </a:srgbClr>
            </a:outerShdw>
          </a:effectLst>
        </p:spPr>
        <p:txBody>
          <a:bodyPr wrap="none" lIns="45719" rIns="45719">
            <a:spAutoFit/>
          </a:bodyPr>
          <a:lstStyle>
            <a:lvl1pPr>
              <a:defRPr sz="1800">
                <a:solidFill>
                  <a:srgbClr val="FF2600"/>
                </a:solidFill>
              </a:defRPr>
            </a:lvl1pPr>
          </a:lstStyle>
          <a:p>
            <a:r>
              <a:rPr dirty="0"/>
              <a:t>2. Click here and follow the instructions</a:t>
            </a:r>
            <a:r>
              <a:rPr lang="en-US" dirty="0"/>
              <a:t> prompted</a:t>
            </a:r>
            <a:endParaRPr dirty="0"/>
          </a:p>
        </p:txBody>
      </p:sp>
      <p:sp>
        <p:nvSpPr>
          <p:cNvPr id="9" name="Rectangle 8"/>
          <p:cNvSpPr/>
          <p:nvPr/>
        </p:nvSpPr>
        <p:spPr>
          <a:xfrm>
            <a:off x="158164" y="133692"/>
            <a:ext cx="4019049" cy="461665"/>
          </a:xfrm>
          <a:prstGeom prst="rect">
            <a:avLst/>
          </a:prstGeom>
        </p:spPr>
        <p:txBody>
          <a:bodyPr wrap="none">
            <a:spAutoFit/>
          </a:bodyPr>
          <a:lstStyle/>
          <a:p>
            <a:r>
              <a:rPr lang="en-US" dirty="0"/>
              <a:t>Connect to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8164" y="133692"/>
            <a:ext cx="4019049" cy="461665"/>
          </a:xfrm>
          <a:prstGeom prst="rect">
            <a:avLst/>
          </a:prstGeom>
        </p:spPr>
        <p:txBody>
          <a:bodyPr wrap="none">
            <a:spAutoFit/>
          </a:bodyPr>
          <a:lstStyle/>
          <a:p>
            <a:r>
              <a:rPr lang="en-US" dirty="0"/>
              <a:t>Connect to an EC2 instance</a:t>
            </a:r>
            <a:endParaRPr lang="en-US" dirty="0"/>
          </a:p>
        </p:txBody>
      </p:sp>
      <p:pic>
        <p:nvPicPr>
          <p:cNvPr id="9" name="Picture 8"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27051"/>
            <a:ext cx="8920125" cy="4722419"/>
          </a:xfrm>
          <a:prstGeom prst="rect">
            <a:avLst/>
          </a:prstGeom>
        </p:spPr>
      </p:pic>
      <p:sp>
        <p:nvSpPr>
          <p:cNvPr id="10" name="2. Click here and follow the instructions."/>
          <p:cNvSpPr txBox="1"/>
          <p:nvPr/>
        </p:nvSpPr>
        <p:spPr>
          <a:xfrm>
            <a:off x="1579067" y="6011832"/>
            <a:ext cx="1304201" cy="369332"/>
          </a:xfrm>
          <a:prstGeom prst="rect">
            <a:avLst/>
          </a:prstGeom>
          <a:ln w="12700">
            <a:miter lim="400000"/>
          </a:ln>
          <a:effectLst>
            <a:outerShdw blurRad="38100" dist="20000" dir="5400000" rotWithShape="0">
              <a:srgbClr val="000000">
                <a:alpha val="38000"/>
              </a:srgbClr>
            </a:outerShdw>
          </a:effectLst>
        </p:spPr>
        <p:txBody>
          <a:bodyPr wrap="none" lIns="45719" rIns="45719">
            <a:spAutoFit/>
          </a:bodyPr>
          <a:lstStyle>
            <a:lvl1pPr>
              <a:defRPr sz="1800">
                <a:solidFill>
                  <a:srgbClr val="FF2600"/>
                </a:solidFill>
              </a:defRPr>
            </a:lvl1pPr>
          </a:lstStyle>
          <a:p>
            <a:r>
              <a:rPr lang="en-US" dirty="0"/>
              <a:t>Just follow~</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email&#10;&#10;Description automatically generated"/>
          <p:cNvPicPr>
            <a:picLocks noChangeAspect="1"/>
          </p:cNvPicPr>
          <p:nvPr/>
        </p:nvPicPr>
        <p:blipFill>
          <a:blip r:embed="rId1">
            <a:alphaModFix amt="85000"/>
            <a:extLst>
              <a:ext uri="{28A0092B-C50C-407E-A947-70E740481C1C}">
                <a14:useLocalDpi xmlns:a14="http://schemas.microsoft.com/office/drawing/2010/main" val="0"/>
              </a:ext>
            </a:extLst>
          </a:blip>
          <a:stretch>
            <a:fillRect/>
          </a:stretch>
        </p:blipFill>
        <p:spPr>
          <a:xfrm>
            <a:off x="0" y="1034143"/>
            <a:ext cx="9144000" cy="4789714"/>
          </a:xfrm>
          <a:prstGeom prst="rect">
            <a:avLst/>
          </a:prstGeom>
        </p:spPr>
      </p:pic>
      <p:sp>
        <p:nvSpPr>
          <p:cNvPr id="264" name="Public vs. Private IP"/>
          <p:cNvSpPr txBox="1">
            <a:spLocks noGrp="1"/>
          </p:cNvSpPr>
          <p:nvPr>
            <p:ph type="title"/>
          </p:nvPr>
        </p:nvSpPr>
        <p:spPr>
          <a:xfrm>
            <a:off x="189184" y="-20255"/>
            <a:ext cx="8340330" cy="982267"/>
          </a:xfrm>
          <a:prstGeom prst="rect">
            <a:avLst/>
          </a:prstGeom>
        </p:spPr>
        <p:txBody>
          <a:bodyPr/>
          <a:lstStyle/>
          <a:p>
            <a:r>
              <a:rPr dirty="0"/>
              <a:t>Public vs. Private IP</a:t>
            </a:r>
            <a:endParaRPr dirty="0"/>
          </a:p>
        </p:txBody>
      </p:sp>
      <p:sp>
        <p:nvSpPr>
          <p:cNvPr id="266" name="线条"/>
          <p:cNvSpPr/>
          <p:nvPr/>
        </p:nvSpPr>
        <p:spPr>
          <a:xfrm flipV="1">
            <a:off x="2849526" y="4593263"/>
            <a:ext cx="1275906" cy="1280011"/>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67" name="reachable from the Internet…"/>
          <p:cNvSpPr txBox="1"/>
          <p:nvPr/>
        </p:nvSpPr>
        <p:spPr>
          <a:xfrm>
            <a:off x="1313874" y="5873275"/>
            <a:ext cx="4714785" cy="923330"/>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p>
            <a:pPr>
              <a:defRPr sz="1800">
                <a:solidFill>
                  <a:srgbClr val="FF2600"/>
                </a:solidFill>
              </a:defRPr>
            </a:pPr>
            <a:r>
              <a:rPr dirty="0"/>
              <a:t>reachable from the Internet</a:t>
            </a:r>
            <a:endParaRPr dirty="0"/>
          </a:p>
          <a:p>
            <a:pPr>
              <a:defRPr sz="1800">
                <a:solidFill>
                  <a:srgbClr val="FF2600"/>
                </a:solidFill>
              </a:defRPr>
            </a:pPr>
            <a:r>
              <a:rPr dirty="0"/>
              <a:t>e.g., used in SSH from your laptop</a:t>
            </a:r>
            <a:endParaRPr lang="en-US" dirty="0"/>
          </a:p>
          <a:p>
            <a:pPr>
              <a:defRPr sz="1800">
                <a:solidFill>
                  <a:srgbClr val="FF2600"/>
                </a:solidFill>
              </a:defRPr>
            </a:pPr>
            <a:r>
              <a:rPr lang="en-US" dirty="0"/>
              <a:t>(Change each time you start the instance!)</a:t>
            </a:r>
            <a:endParaRPr dirty="0"/>
          </a:p>
        </p:txBody>
      </p:sp>
      <p:sp>
        <p:nvSpPr>
          <p:cNvPr id="268" name="线条"/>
          <p:cNvSpPr/>
          <p:nvPr/>
        </p:nvSpPr>
        <p:spPr>
          <a:xfrm>
            <a:off x="6230679" y="3104707"/>
            <a:ext cx="776177" cy="1289378"/>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69" name="reachable within the same network…"/>
          <p:cNvSpPr txBox="1"/>
          <p:nvPr/>
        </p:nvSpPr>
        <p:spPr>
          <a:xfrm>
            <a:off x="3015753" y="2391784"/>
            <a:ext cx="4093965" cy="1200329"/>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p>
            <a:pPr>
              <a:defRPr sz="1800">
                <a:solidFill>
                  <a:srgbClr val="FF2600"/>
                </a:solidFill>
              </a:defRPr>
            </a:pPr>
            <a:r>
              <a:rPr dirty="0"/>
              <a:t>reachable within the same network</a:t>
            </a:r>
            <a:endParaRPr dirty="0"/>
          </a:p>
          <a:p>
            <a:pPr>
              <a:defRPr sz="1800">
                <a:solidFill>
                  <a:srgbClr val="FF2600"/>
                </a:solidFill>
              </a:defRPr>
            </a:pPr>
            <a:r>
              <a:rPr dirty="0"/>
              <a:t>e.g., connecting from another instance in the same availability zone</a:t>
            </a:r>
            <a:endParaRPr lang="en-US" dirty="0"/>
          </a:p>
          <a:p>
            <a:pPr>
              <a:defRPr sz="1800">
                <a:solidFill>
                  <a:srgbClr val="FF2600"/>
                </a:solidFill>
              </a:defRPr>
            </a:pPr>
            <a:r>
              <a:rPr lang="en-US" dirty="0"/>
              <a:t>(Never change)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onnection Test"/>
          <p:cNvSpPr txBox="1">
            <a:spLocks noGrp="1"/>
          </p:cNvSpPr>
          <p:nvPr>
            <p:ph type="title"/>
          </p:nvPr>
        </p:nvSpPr>
        <p:spPr>
          <a:prstGeom prst="rect">
            <a:avLst/>
          </a:prstGeom>
        </p:spPr>
        <p:txBody>
          <a:bodyPr/>
          <a:lstStyle/>
          <a:p>
            <a:r>
              <a:t>Connection Test</a:t>
            </a:r>
          </a:p>
        </p:txBody>
      </p:sp>
      <p:sp>
        <p:nvSpPr>
          <p:cNvPr id="272" name="To test whether your instance is connected to the Internet, access google from your EC2 instance. Type the command in the SSH shell after successfully connecting to the instance. The command will download the homepage of Google to your current directory."/>
          <p:cNvSpPr txBox="1">
            <a:spLocks noGrp="1"/>
          </p:cNvSpPr>
          <p:nvPr>
            <p:ph type="body" idx="1"/>
          </p:nvPr>
        </p:nvSpPr>
        <p:spPr>
          <a:prstGeom prst="rect">
            <a:avLst/>
          </a:prstGeom>
        </p:spPr>
        <p:txBody>
          <a:bodyPr/>
          <a:lstStyle/>
          <a:p>
            <a:r>
              <a:rPr dirty="0"/>
              <a:t>To test whether your instance is connected to the Internet, access google from your EC2 instance. Type the command in the </a:t>
            </a:r>
            <a:r>
              <a:rPr dirty="0">
                <a:solidFill>
                  <a:srgbClr val="FF2600"/>
                </a:solidFill>
              </a:rPr>
              <a:t>SSH shell</a:t>
            </a:r>
            <a:r>
              <a:rPr dirty="0"/>
              <a:t> after successfully connecting to the instance. The command will download the homepage of Google to your current directory.</a:t>
            </a:r>
            <a:endParaRPr dirty="0"/>
          </a:p>
          <a:p>
            <a:endParaRPr dirty="0"/>
          </a:p>
          <a:p>
            <a:r>
              <a:rPr dirty="0"/>
              <a:t>To test the connection from your computer to EC2 instance, upload a file from local computer to EC2 instance. Type the command in </a:t>
            </a:r>
            <a:r>
              <a:rPr dirty="0">
                <a:solidFill>
                  <a:srgbClr val="FF2600"/>
                </a:solidFill>
              </a:rPr>
              <a:t>another terminal without SSH connection</a:t>
            </a:r>
            <a:r>
              <a:rPr dirty="0"/>
              <a:t>. The command copies &lt;</a:t>
            </a:r>
            <a:r>
              <a:rPr dirty="0" err="1"/>
              <a:t>local_file</a:t>
            </a:r>
            <a:r>
              <a:rPr dirty="0"/>
              <a:t>&gt; to the directory “~” of the remote instance. </a:t>
            </a:r>
            <a:endParaRPr dirty="0"/>
          </a:p>
        </p:txBody>
      </p:sp>
      <p:pic>
        <p:nvPicPr>
          <p:cNvPr id="273" name="Screen Shot 2018-08-28 at 14.51.10.png" descr="Screen Shot 2018-08-28 at 14.51.10.png"/>
          <p:cNvPicPr>
            <a:picLocks noChangeAspect="1"/>
          </p:cNvPicPr>
          <p:nvPr/>
        </p:nvPicPr>
        <p:blipFill>
          <a:blip r:embed="rId1"/>
          <a:srcRect r="7339"/>
          <a:stretch>
            <a:fillRect/>
          </a:stretch>
        </p:blipFill>
        <p:spPr>
          <a:xfrm>
            <a:off x="335557" y="3607367"/>
            <a:ext cx="8472903" cy="340675"/>
          </a:xfrm>
          <a:prstGeom prst="rect">
            <a:avLst/>
          </a:prstGeom>
          <a:ln w="12700">
            <a:miter lim="400000"/>
            <a:headEnd/>
            <a:tailEnd/>
          </a:ln>
        </p:spPr>
      </p:pic>
      <p:pic>
        <p:nvPicPr>
          <p:cNvPr id="274" name="Screen Shot 2018-08-28 at 14.51.20.png" descr="Screen Shot 2018-08-28 at 14.51.20.png"/>
          <p:cNvPicPr>
            <a:picLocks noChangeAspect="1"/>
          </p:cNvPicPr>
          <p:nvPr/>
        </p:nvPicPr>
        <p:blipFill>
          <a:blip r:embed="rId2"/>
          <a:srcRect r="7595"/>
          <a:stretch>
            <a:fillRect/>
          </a:stretch>
        </p:blipFill>
        <p:spPr>
          <a:xfrm>
            <a:off x="330168" y="6341690"/>
            <a:ext cx="8448625" cy="330938"/>
          </a:xfrm>
          <a:prstGeom prst="rect">
            <a:avLst/>
          </a:prstGeom>
          <a:ln w="12700">
            <a:miter lim="400000"/>
            <a:headEnd/>
            <a:tailEnd/>
          </a:ln>
        </p:spPr>
      </p:pic>
      <p:sp>
        <p:nvSpPr>
          <p:cNvPr id="275" name="scp -i &lt;private_key_path&gt; &lt;local_file_path&gt; ubuntu@&lt;public_ip&gt;:~"/>
          <p:cNvSpPr txBox="1"/>
          <p:nvPr/>
        </p:nvSpPr>
        <p:spPr>
          <a:xfrm>
            <a:off x="909323" y="6340817"/>
            <a:ext cx="7904509" cy="332741"/>
          </a:xfrm>
          <a:prstGeom prst="rect">
            <a:avLst/>
          </a:prstGeom>
          <a:solidFill>
            <a:srgbClr val="F6F6F6"/>
          </a:solidFill>
          <a:ln w="12700">
            <a:miter lim="400000"/>
          </a:ln>
        </p:spPr>
        <p:txBody>
          <a:bodyPr lIns="45719" rIns="45719">
            <a:spAutoFit/>
          </a:bodyPr>
          <a:lstStyle>
            <a:lvl1pPr>
              <a:defRPr sz="1600" b="1">
                <a:solidFill>
                  <a:schemeClr val="accent3">
                    <a:lumOff val="-11197"/>
                  </a:schemeClr>
                </a:solidFill>
                <a:latin typeface="Courier"/>
                <a:ea typeface="Courier"/>
                <a:cs typeface="Courier"/>
                <a:sym typeface="Courier"/>
              </a:defRPr>
            </a:lvl1pPr>
          </a:lstStyle>
          <a:p>
            <a:r>
              <a:rPr dirty="0" err="1"/>
              <a:t>scp</a:t>
            </a:r>
            <a:r>
              <a:rPr dirty="0"/>
              <a:t> -</a:t>
            </a:r>
            <a:r>
              <a:rPr dirty="0" err="1"/>
              <a:t>i</a:t>
            </a:r>
            <a:r>
              <a:rPr dirty="0"/>
              <a:t> &lt;</a:t>
            </a:r>
            <a:r>
              <a:rPr dirty="0" err="1"/>
              <a:t>private_key_path</a:t>
            </a:r>
            <a:r>
              <a:rPr dirty="0"/>
              <a:t>&gt; &lt;</a:t>
            </a:r>
            <a:r>
              <a:rPr dirty="0" err="1"/>
              <a:t>local_file_path</a:t>
            </a:r>
            <a:r>
              <a:rPr dirty="0"/>
              <a:t>&gt; ubuntu@&lt;</a:t>
            </a:r>
            <a:r>
              <a:rPr dirty="0" err="1"/>
              <a:t>public_ip</a:t>
            </a:r>
            <a:r>
              <a:rPr dirty="0"/>
              <a:t>&gt;:~</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Outline"/>
          <p:cNvSpPr txBox="1">
            <a:spLocks noGrp="1"/>
          </p:cNvSpPr>
          <p:nvPr>
            <p:ph type="title"/>
          </p:nvPr>
        </p:nvSpPr>
        <p:spPr>
          <a:prstGeom prst="rect">
            <a:avLst/>
          </a:prstGeom>
        </p:spPr>
        <p:txBody>
          <a:bodyPr/>
          <a:lstStyle/>
          <a:p>
            <a:r>
              <a:t>Outline</a:t>
            </a:r>
          </a:p>
        </p:txBody>
      </p:sp>
      <p:sp>
        <p:nvSpPr>
          <p:cNvPr id="278" name="Create an AWS Account…"/>
          <p:cNvSpPr txBox="1">
            <a:spLocks noGrp="1"/>
          </p:cNvSpPr>
          <p:nvPr>
            <p:ph type="body" idx="1"/>
          </p:nvPr>
        </p:nvSpPr>
        <p:spPr>
          <a:prstGeom prst="rect">
            <a:avLst/>
          </a:prstGeom>
        </p:spPr>
        <p:txBody>
          <a:bodyPr/>
          <a:lstStyle/>
          <a:p>
            <a:r>
              <a:rPr dirty="0"/>
              <a:t>Create an AWS Account</a:t>
            </a:r>
            <a:endParaRPr dirty="0"/>
          </a:p>
          <a:p>
            <a:r>
              <a:rPr dirty="0"/>
              <a:t>Launch an EC2 Instance</a:t>
            </a:r>
            <a:endParaRPr dirty="0"/>
          </a:p>
          <a:p>
            <a:r>
              <a:rPr dirty="0"/>
              <a:t>Connect to an Instance</a:t>
            </a:r>
            <a:endParaRPr dirty="0"/>
          </a:p>
          <a:p>
            <a:pPr>
              <a:defRPr>
                <a:solidFill>
                  <a:srgbClr val="FF2600"/>
                </a:solidFill>
              </a:defRPr>
            </a:pPr>
            <a:r>
              <a:rPr lang="en-US" dirty="0"/>
              <a:t>Stop</a:t>
            </a:r>
            <a:r>
              <a:rPr dirty="0"/>
              <a:t> an </a:t>
            </a:r>
            <a:r>
              <a:rPr lang="en-US" dirty="0"/>
              <a:t>EC2 </a:t>
            </a:r>
            <a:r>
              <a:rPr dirty="0"/>
              <a:t>Instance</a:t>
            </a:r>
            <a:endParaRPr dirty="0"/>
          </a:p>
        </p:txBody>
      </p:sp>
      <p:sp>
        <p:nvSpPr>
          <p:cNvPr id="2" name="Slide Number Placeholder 1"/>
          <p:cNvSpPr>
            <a:spLocks noGrp="1"/>
          </p:cNvSpPr>
          <p:nvPr>
            <p:ph type="sldNum" sz="quarter" idx="2"/>
          </p:nvPr>
        </p:nvSpPr>
        <p:spPr/>
        <p:txBody>
          <a:bodyPr>
            <a:normAutofit lnSpcReduction="10000"/>
          </a:bodyPr>
          <a:lstStyle/>
          <a:p>
            <a:fld id="{86CB4B4D-7CA3-9044-876B-883B54F8677D}" type="slidenum">
              <a:rPr lang="en-US" smtClean="0"/>
            </a:fld>
            <a:endParaRPr 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What is EC2?"/>
          <p:cNvSpPr txBox="1">
            <a:spLocks noGrp="1"/>
          </p:cNvSpPr>
          <p:nvPr>
            <p:ph type="title"/>
          </p:nvPr>
        </p:nvSpPr>
        <p:spPr>
          <a:prstGeom prst="rect">
            <a:avLst/>
          </a:prstGeom>
        </p:spPr>
        <p:txBody>
          <a:bodyPr>
            <a:normAutofit fontScale="90000"/>
          </a:bodyPr>
          <a:lstStyle/>
          <a:p>
            <a:r>
              <a:rPr lang="en-US" dirty="0"/>
              <a:t>I am Going to Introduce 2 Ways</a:t>
            </a:r>
            <a:endParaRPr dirty="0"/>
          </a:p>
        </p:txBody>
      </p:sp>
      <p:sp>
        <p:nvSpPr>
          <p:cNvPr id="108" name="“Amazon Elastic Compute Cloud (Amazon EC2) is a web service that enables you to launch and manage Linux/Unix and windows server instances in Amazon's data centers.”…"/>
          <p:cNvSpPr txBox="1">
            <a:spLocks noGrp="1"/>
          </p:cNvSpPr>
          <p:nvPr>
            <p:ph type="body" idx="1"/>
          </p:nvPr>
        </p:nvSpPr>
        <p:spPr>
          <a:xfrm>
            <a:off x="401835" y="1634132"/>
            <a:ext cx="8232388" cy="4589861"/>
          </a:xfrm>
          <a:prstGeom prst="rect">
            <a:avLst/>
          </a:prstGeom>
        </p:spPr>
        <p:txBody>
          <a:bodyPr/>
          <a:lstStyle/>
          <a:p>
            <a:r>
              <a:rPr lang="en-US" dirty="0"/>
              <a:t>Way 1: Get started with a Classroom Account</a:t>
            </a:r>
            <a:endParaRPr lang="en-US" dirty="0"/>
          </a:p>
          <a:p>
            <a:pPr lvl="1"/>
            <a:r>
              <a:rPr lang="en-US" dirty="0"/>
              <a:t>Every student gets $50 USD credits in this course</a:t>
            </a:r>
            <a:endParaRPr lang="en-US" dirty="0"/>
          </a:p>
          <a:p>
            <a:pPr lvl="1"/>
            <a:r>
              <a:rPr lang="en-US" dirty="0"/>
              <a:t>Activate educate account via invitation link from the instructor</a:t>
            </a:r>
            <a:endParaRPr lang="en-US" dirty="0"/>
          </a:p>
          <a:p>
            <a:r>
              <a:rPr lang="en-US" dirty="0"/>
              <a:t>Way 2: Get started with a normal account</a:t>
            </a:r>
            <a:endParaRPr lang="en-US" dirty="0"/>
          </a:p>
          <a:p>
            <a:pPr lvl="1"/>
            <a:r>
              <a:rPr lang="en-US" dirty="0"/>
              <a:t>If some services are not supported by AWS Educate Program</a:t>
            </a:r>
            <a:endParaRPr lang="en-US" dirty="0"/>
          </a:p>
          <a:p>
            <a:pPr lvl="1"/>
            <a:r>
              <a:rPr lang="en-US" dirty="0"/>
              <a:t>If the $50 USD credits have been run out of</a:t>
            </a:r>
            <a:endParaRPr lang="en-US" dirty="0"/>
          </a:p>
          <a:p>
            <a:pPr lvl="1"/>
            <a:r>
              <a:rPr lang="en-US" dirty="0"/>
              <a:t>...</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34143"/>
            <a:ext cx="9144000" cy="4789714"/>
          </a:xfrm>
          <a:prstGeom prst="rect">
            <a:avLst/>
          </a:prstGeom>
        </p:spPr>
      </p:pic>
      <p:sp>
        <p:nvSpPr>
          <p:cNvPr id="282" name="线条"/>
          <p:cNvSpPr/>
          <p:nvPr/>
        </p:nvSpPr>
        <p:spPr>
          <a:xfrm flipH="1" flipV="1">
            <a:off x="1871328" y="2434855"/>
            <a:ext cx="1137685" cy="361507"/>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83" name="1. Find the instance."/>
          <p:cNvSpPr txBox="1"/>
          <p:nvPr/>
        </p:nvSpPr>
        <p:spPr>
          <a:xfrm>
            <a:off x="3111281" y="2611696"/>
            <a:ext cx="2746904" cy="369332"/>
          </a:xfrm>
          <a:prstGeom prst="rect">
            <a:avLst/>
          </a:prstGeom>
          <a:ln w="12700">
            <a:miter lim="400000"/>
          </a:ln>
          <a:effectLst>
            <a:outerShdw blurRad="38100" dist="20000" dir="5400000" rotWithShape="0">
              <a:srgbClr val="000000">
                <a:alpha val="38000"/>
              </a:srgbClr>
            </a:outerShdw>
          </a:effectLst>
        </p:spPr>
        <p:txBody>
          <a:bodyPr wrap="none" lIns="45719" rIns="45719">
            <a:spAutoFit/>
          </a:bodyPr>
          <a:lstStyle>
            <a:lvl1pPr>
              <a:defRPr sz="1800">
                <a:solidFill>
                  <a:srgbClr val="FF2600"/>
                </a:solidFill>
              </a:defRPr>
            </a:lvl1pPr>
          </a:lstStyle>
          <a:p>
            <a:r>
              <a:rPr dirty="0"/>
              <a:t>Find the</a:t>
            </a:r>
            <a:r>
              <a:rPr lang="en-US" dirty="0"/>
              <a:t> running</a:t>
            </a:r>
            <a:r>
              <a:rPr dirty="0"/>
              <a:t> instance</a:t>
            </a:r>
            <a:endParaRPr dirty="0"/>
          </a:p>
        </p:txBody>
      </p:sp>
      <p:sp>
        <p:nvSpPr>
          <p:cNvPr id="6" name="Rectangle 5"/>
          <p:cNvSpPr/>
          <p:nvPr/>
        </p:nvSpPr>
        <p:spPr>
          <a:xfrm>
            <a:off x="158164" y="133692"/>
            <a:ext cx="3163045" cy="461665"/>
          </a:xfrm>
          <a:prstGeom prst="rect">
            <a:avLst/>
          </a:prstGeom>
        </p:spPr>
        <p:txBody>
          <a:bodyPr wrap="none">
            <a:spAutoFit/>
          </a:bodyPr>
          <a:lstStyle/>
          <a:p>
            <a:r>
              <a:rPr lang="en-US" dirty="0"/>
              <a:t>Stop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133" y="1096546"/>
            <a:ext cx="8905734" cy="4664908"/>
          </a:xfrm>
          <a:prstGeom prst="rect">
            <a:avLst/>
          </a:prstGeom>
        </p:spPr>
      </p:pic>
      <p:sp>
        <p:nvSpPr>
          <p:cNvPr id="286" name="矩形"/>
          <p:cNvSpPr/>
          <p:nvPr/>
        </p:nvSpPr>
        <p:spPr>
          <a:xfrm>
            <a:off x="5666988" y="1779311"/>
            <a:ext cx="1159114" cy="272773"/>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287" name="线条"/>
          <p:cNvSpPr/>
          <p:nvPr/>
        </p:nvSpPr>
        <p:spPr>
          <a:xfrm flipV="1">
            <a:off x="5666987" y="2169042"/>
            <a:ext cx="329775" cy="803342"/>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88" name="2. Click here."/>
          <p:cNvSpPr txBox="1"/>
          <p:nvPr/>
        </p:nvSpPr>
        <p:spPr>
          <a:xfrm>
            <a:off x="5666987" y="2972384"/>
            <a:ext cx="1967190"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Select Stop</a:t>
            </a:r>
            <a:endParaRPr lang="en-US" dirty="0"/>
          </a:p>
          <a:p>
            <a:r>
              <a:rPr lang="en-US" dirty="0"/>
              <a:t>(</a:t>
            </a:r>
            <a:r>
              <a:rPr lang="en-US" b="1" dirty="0"/>
              <a:t>Not Terminate</a:t>
            </a:r>
            <a:r>
              <a:rPr lang="en-US" dirty="0"/>
              <a:t>!)</a:t>
            </a:r>
            <a:endParaRPr dirty="0"/>
          </a:p>
        </p:txBody>
      </p:sp>
      <p:sp>
        <p:nvSpPr>
          <p:cNvPr id="8" name="Rectangle 7"/>
          <p:cNvSpPr/>
          <p:nvPr/>
        </p:nvSpPr>
        <p:spPr>
          <a:xfrm>
            <a:off x="158164" y="133692"/>
            <a:ext cx="3163045" cy="461665"/>
          </a:xfrm>
          <a:prstGeom prst="rect">
            <a:avLst/>
          </a:prstGeom>
        </p:spPr>
        <p:txBody>
          <a:bodyPr wrap="none">
            <a:spAutoFit/>
          </a:bodyPr>
          <a:lstStyle/>
          <a:p>
            <a:r>
              <a:rPr lang="en-US" dirty="0"/>
              <a:t>Stop an EC2 instance</a:t>
            </a:r>
            <a:endParaRPr lang="en-US" dirty="0"/>
          </a:p>
        </p:txBody>
      </p:sp>
      <p:sp>
        <p:nvSpPr>
          <p:cNvPr id="11" name="2. Click here."/>
          <p:cNvSpPr txBox="1"/>
          <p:nvPr/>
        </p:nvSpPr>
        <p:spPr>
          <a:xfrm>
            <a:off x="119133" y="6121053"/>
            <a:ext cx="8801583" cy="646331"/>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Stop: I won’t use it now, but I want to start it later (so your programs and data remain)</a:t>
            </a:r>
            <a:endParaRPr lang="en-US" dirty="0"/>
          </a:p>
          <a:p>
            <a:r>
              <a:rPr lang="en-US" dirty="0"/>
              <a:t>Terminate: I will never use it again, and thus I would like to forget about it forever</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34143"/>
            <a:ext cx="9144000" cy="4789714"/>
          </a:xfrm>
          <a:prstGeom prst="rect">
            <a:avLst/>
          </a:prstGeom>
        </p:spPr>
      </p:pic>
      <p:sp>
        <p:nvSpPr>
          <p:cNvPr id="291" name="矩形"/>
          <p:cNvSpPr/>
          <p:nvPr/>
        </p:nvSpPr>
        <p:spPr>
          <a:xfrm>
            <a:off x="1392865" y="1382234"/>
            <a:ext cx="2498651" cy="548434"/>
          </a:xfrm>
          <a:prstGeom prst="rect">
            <a:avLst/>
          </a:prstGeom>
          <a:ln w="25400">
            <a:solidFill>
              <a:srgbClr val="FF2600"/>
            </a:solidFill>
            <a:bevel/>
          </a:ln>
          <a:effectLst>
            <a:outerShdw blurRad="101600" dist="25400" dir="5400000" rotWithShape="0">
              <a:srgbClr val="000000">
                <a:alpha val="75000"/>
              </a:srgbClr>
            </a:outerShdw>
          </a:effectLst>
        </p:spPr>
        <p:txBody>
          <a:bodyPr lIns="45719" rIns="45719"/>
          <a:lstStyle/>
          <a:p/>
        </p:txBody>
      </p:sp>
      <p:sp>
        <p:nvSpPr>
          <p:cNvPr id="292" name="线条"/>
          <p:cNvSpPr/>
          <p:nvPr/>
        </p:nvSpPr>
        <p:spPr>
          <a:xfrm flipH="1">
            <a:off x="4040372" y="746590"/>
            <a:ext cx="723014" cy="773866"/>
          </a:xfrm>
          <a:prstGeom prst="line">
            <a:avLst/>
          </a:prstGeom>
          <a:ln w="25400">
            <a:solidFill>
              <a:srgbClr val="FF2600"/>
            </a:solidFill>
            <a:bevel/>
            <a:tailEnd type="triangle"/>
          </a:ln>
          <a:effectLst>
            <a:outerShdw blurRad="38100" dist="20000" dir="5400000" rotWithShape="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93" name="3. Double check."/>
          <p:cNvSpPr txBox="1"/>
          <p:nvPr/>
        </p:nvSpPr>
        <p:spPr>
          <a:xfrm>
            <a:off x="4572000" y="288756"/>
            <a:ext cx="2977736" cy="369332"/>
          </a:xfrm>
          <a:prstGeom prst="rect">
            <a:avLst/>
          </a:prstGeom>
          <a:ln w="12700">
            <a:miter lim="400000"/>
          </a:ln>
          <a:effectLst>
            <a:outerShdw blurRad="38100" dist="20000" dir="5400000" rotWithShape="0">
              <a:srgbClr val="000000">
                <a:alpha val="38000"/>
              </a:srgbClr>
            </a:outerShdw>
          </a:effectLst>
        </p:spPr>
        <p:txBody>
          <a:bodyPr wrap="none" lIns="45719" rIns="45719">
            <a:spAutoFit/>
          </a:bodyPr>
          <a:lstStyle>
            <a:lvl1pPr>
              <a:defRPr sz="1800">
                <a:solidFill>
                  <a:srgbClr val="FF2600"/>
                </a:solidFill>
              </a:defRPr>
            </a:lvl1pPr>
          </a:lstStyle>
          <a:p>
            <a:r>
              <a:rPr lang="en-US" dirty="0"/>
              <a:t>On success you will see this</a:t>
            </a:r>
            <a:endParaRPr dirty="0"/>
          </a:p>
        </p:txBody>
      </p:sp>
      <p:sp>
        <p:nvSpPr>
          <p:cNvPr id="7" name="Rectangle 6"/>
          <p:cNvSpPr/>
          <p:nvPr/>
        </p:nvSpPr>
        <p:spPr>
          <a:xfrm>
            <a:off x="158164" y="133692"/>
            <a:ext cx="3163045" cy="461665"/>
          </a:xfrm>
          <a:prstGeom prst="rect">
            <a:avLst/>
          </a:prstGeom>
        </p:spPr>
        <p:txBody>
          <a:bodyPr wrap="none">
            <a:spAutoFit/>
          </a:bodyPr>
          <a:lstStyle/>
          <a:p>
            <a:r>
              <a:rPr lang="en-US" dirty="0"/>
              <a:t>Stop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query_cost_billing_10.gif" descr="query_cost_billing_10.gif"/>
          <p:cNvPicPr>
            <a:picLocks noChangeAspect="1"/>
          </p:cNvPicPr>
          <p:nvPr/>
        </p:nvPicPr>
        <p:blipFill>
          <a:blip r:embed="rId1"/>
          <a:srcRect l="6206" t="10149" b="31232"/>
          <a:stretch>
            <a:fillRect/>
          </a:stretch>
        </p:blipFill>
        <p:spPr>
          <a:xfrm>
            <a:off x="813792" y="2946076"/>
            <a:ext cx="7516371" cy="2918288"/>
          </a:xfrm>
          <a:prstGeom prst="rect">
            <a:avLst/>
          </a:prstGeom>
          <a:ln w="25400">
            <a:solidFill>
              <a:schemeClr val="accent1">
                <a:satOff val="-40798"/>
                <a:lumOff val="-17645"/>
              </a:schemeClr>
            </a:solidFill>
            <a:bevel/>
          </a:ln>
        </p:spPr>
      </p:pic>
      <p:sp>
        <p:nvSpPr>
          <p:cNvPr id="296" name="Remember to terminate the instance!!!"/>
          <p:cNvSpPr txBox="1"/>
          <p:nvPr/>
        </p:nvSpPr>
        <p:spPr>
          <a:xfrm>
            <a:off x="441377" y="919249"/>
            <a:ext cx="8261246" cy="570469"/>
          </a:xfrm>
          <a:prstGeom prst="rect">
            <a:avLst/>
          </a:prstGeom>
          <a:ln w="12700">
            <a:miter lim="400000"/>
          </a:ln>
        </p:spPr>
        <p:txBody>
          <a:bodyPr lIns="45719" rIns="45719" anchor="ctr"/>
          <a:lstStyle>
            <a:lvl1pPr algn="just">
              <a:defRPr sz="2600" b="1">
                <a:solidFill>
                  <a:srgbClr val="FF2600"/>
                </a:solidFill>
                <a:latin typeface="+mn-lt"/>
                <a:ea typeface="+mn-ea"/>
                <a:cs typeface="+mn-cs"/>
                <a:sym typeface="Helvetica Neue" panose="02000503000000020004"/>
              </a:defRPr>
            </a:lvl1pPr>
          </a:lstStyle>
          <a:p>
            <a:pPr>
              <a:defRPr b="0">
                <a:solidFill>
                  <a:srgbClr val="000000"/>
                </a:solidFill>
              </a:defRPr>
            </a:pPr>
            <a:r>
              <a:rPr b="1" dirty="0">
                <a:solidFill>
                  <a:srgbClr val="FF2600"/>
                </a:solidFill>
              </a:rPr>
              <a:t>Remember to</a:t>
            </a:r>
            <a:r>
              <a:rPr lang="en-US" b="1" dirty="0">
                <a:solidFill>
                  <a:srgbClr val="FF2600"/>
                </a:solidFill>
              </a:rPr>
              <a:t> stop </a:t>
            </a:r>
            <a:r>
              <a:rPr b="1" dirty="0">
                <a:solidFill>
                  <a:srgbClr val="FF2600"/>
                </a:solidFill>
              </a:rPr>
              <a:t>the instance!!!</a:t>
            </a:r>
            <a:endParaRPr b="1" dirty="0">
              <a:solidFill>
                <a:srgbClr val="FF2600"/>
              </a:solidFill>
            </a:endParaRPr>
          </a:p>
        </p:txBody>
      </p:sp>
      <p:sp>
        <p:nvSpPr>
          <p:cNvPr id="297" name="Otherwise, do expect bill like this:"/>
          <p:cNvSpPr txBox="1"/>
          <p:nvPr/>
        </p:nvSpPr>
        <p:spPr>
          <a:xfrm>
            <a:off x="441377" y="2151861"/>
            <a:ext cx="8261246" cy="570468"/>
          </a:xfrm>
          <a:prstGeom prst="rect">
            <a:avLst/>
          </a:prstGeom>
          <a:ln w="12700">
            <a:miter lim="400000"/>
          </a:ln>
        </p:spPr>
        <p:txBody>
          <a:bodyPr lIns="45719" rIns="45719" anchor="ctr"/>
          <a:lstStyle>
            <a:lvl1pPr algn="just">
              <a:defRPr>
                <a:latin typeface="+mn-lt"/>
                <a:ea typeface="+mn-ea"/>
                <a:cs typeface="+mn-cs"/>
                <a:sym typeface="Helvetica Neue" panose="02000503000000020004"/>
              </a:defRPr>
            </a:lvl1pPr>
          </a:lstStyle>
          <a:p>
            <a:r>
              <a:t>Otherwise, do expect bill like this:</a:t>
            </a:r>
          </a:p>
        </p:txBody>
      </p:sp>
      <p:sp>
        <p:nvSpPr>
          <p:cNvPr id="6" name="Rectangle 5"/>
          <p:cNvSpPr/>
          <p:nvPr/>
        </p:nvSpPr>
        <p:spPr>
          <a:xfrm>
            <a:off x="158164" y="133692"/>
            <a:ext cx="3163045" cy="461665"/>
          </a:xfrm>
          <a:prstGeom prst="rect">
            <a:avLst/>
          </a:prstGeom>
        </p:spPr>
        <p:txBody>
          <a:bodyPr wrap="none">
            <a:spAutoFit/>
          </a:bodyPr>
          <a:lstStyle/>
          <a:p>
            <a:r>
              <a:rPr lang="en-US" dirty="0"/>
              <a:t>Stop an EC2 instance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lect “Basic Plan”"/>
          <p:cNvSpPr txBox="1"/>
          <p:nvPr/>
        </p:nvSpPr>
        <p:spPr>
          <a:xfrm>
            <a:off x="3698344" y="794916"/>
            <a:ext cx="5169877"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After receiving this email, just click on the link</a:t>
            </a:r>
            <a:endParaRPr dirty="0"/>
          </a:p>
        </p:txBody>
      </p:sp>
      <p:sp>
        <p:nvSpPr>
          <p:cNvPr id="9" name="Rectangle 8"/>
          <p:cNvSpPr/>
          <p:nvPr/>
        </p:nvSpPr>
        <p:spPr>
          <a:xfrm>
            <a:off x="252333" y="189258"/>
            <a:ext cx="8158003" cy="461665"/>
          </a:xfrm>
          <a:prstGeom prst="rect">
            <a:avLst/>
          </a:prstGeom>
        </p:spPr>
        <p:txBody>
          <a:bodyPr wrap="none">
            <a:spAutoFit/>
          </a:bodyPr>
          <a:lstStyle/>
          <a:p>
            <a:r>
              <a:rPr lang="en-US" dirty="0"/>
              <a:t>Get Started with a Classroom Account in Amazon Educate</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fld>
            <a:endParaRPr lang="en-US"/>
          </a:p>
        </p:txBody>
      </p:sp>
      <p:pic>
        <p:nvPicPr>
          <p:cNvPr id="3" name="图片 2"/>
          <p:cNvPicPr>
            <a:picLocks noChangeAspect="1"/>
          </p:cNvPicPr>
          <p:nvPr/>
        </p:nvPicPr>
        <p:blipFill>
          <a:blip r:embed="rId1"/>
          <a:stretch>
            <a:fillRect/>
          </a:stretch>
        </p:blipFill>
        <p:spPr>
          <a:xfrm>
            <a:off x="155575" y="1389380"/>
            <a:ext cx="8832215" cy="3418840"/>
          </a:xfrm>
          <a:prstGeom prst="rect">
            <a:avLst/>
          </a:prstGeom>
        </p:spPr>
      </p:pic>
      <p:sp>
        <p:nvSpPr>
          <p:cNvPr id="5" name="文本框 4"/>
          <p:cNvSpPr txBox="1"/>
          <p:nvPr/>
        </p:nvSpPr>
        <p:spPr>
          <a:xfrm>
            <a:off x="452755" y="5033645"/>
            <a:ext cx="8042910" cy="460375"/>
          </a:xfrm>
          <a:prstGeom prst="rect">
            <a:avLst/>
          </a:prstGeom>
        </p:spPr>
        <p:txBody>
          <a:bodyPr wrap="square">
            <a:spAutoFit/>
          </a:bodyPr>
          <a:p>
            <a:r>
              <a:rPr lang="en-US" altLang="zh-CN"/>
              <a:t>The AWS Academy Learner Lab for this class is [151703].</a:t>
            </a:r>
            <a:endParaRPr lang="en-US" altLang="zh-CN"/>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pic>
        <p:nvPicPr>
          <p:cNvPr id="3" name="Picture 2"/>
          <p:cNvPicPr>
            <a:picLocks noChangeAspect="1"/>
          </p:cNvPicPr>
          <p:nvPr/>
        </p:nvPicPr>
        <p:blipFill>
          <a:blip r:embed="rId1"/>
          <a:stretch>
            <a:fillRect/>
          </a:stretch>
        </p:blipFill>
        <p:spPr>
          <a:xfrm>
            <a:off x="305043" y="1112363"/>
            <a:ext cx="8533914" cy="4465317"/>
          </a:xfrm>
          <a:prstGeom prst="rect">
            <a:avLst/>
          </a:prstGeom>
        </p:spPr>
      </p:pic>
      <p:sp>
        <p:nvSpPr>
          <p:cNvPr id="4" name="Select “Basic Plan”"/>
          <p:cNvSpPr txBox="1"/>
          <p:nvPr/>
        </p:nvSpPr>
        <p:spPr>
          <a:xfrm>
            <a:off x="2743200" y="444818"/>
            <a:ext cx="5943600" cy="369332"/>
          </a:xfrm>
          <a:prstGeom prst="rect">
            <a:avLst/>
          </a:prstGeom>
          <a:ln w="12700">
            <a:miter lim="400000"/>
          </a:ln>
          <a:effectLst>
            <a:outerShdw blurRad="38100" dist="20000" dir="5400000" rotWithShape="0">
              <a:srgbClr val="000000">
                <a:alpha val="38000"/>
              </a:srgbClr>
            </a:outerShdw>
          </a:effectLst>
        </p:spPr>
        <p:txBody>
          <a:bodyPr wrap="square" lIns="45719" rIns="45719">
            <a:spAutoFit/>
          </a:bodyPr>
          <a:lstStyle>
            <a:lvl1pPr>
              <a:defRPr sz="1800">
                <a:solidFill>
                  <a:srgbClr val="FF2600"/>
                </a:solidFill>
              </a:defRPr>
            </a:lvl1pPr>
          </a:lstStyle>
          <a:p>
            <a:r>
              <a:rPr lang="en-US" dirty="0"/>
              <a:t>You are supposed to see AWS Academy homepage</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fld>
            <a:endParaRPr lang="en-US"/>
          </a:p>
        </p:txBody>
      </p:sp>
      <p:pic>
        <p:nvPicPr>
          <p:cNvPr id="4" name="Picture 3"/>
          <p:cNvPicPr>
            <a:picLocks noChangeAspect="1"/>
          </p:cNvPicPr>
          <p:nvPr/>
        </p:nvPicPr>
        <p:blipFill>
          <a:blip r:embed="rId1"/>
          <a:stretch>
            <a:fillRect/>
          </a:stretch>
        </p:blipFill>
        <p:spPr>
          <a:xfrm>
            <a:off x="457200" y="541884"/>
            <a:ext cx="7772400" cy="5774232"/>
          </a:xfrm>
          <a:prstGeom prst="rect">
            <a:avLst/>
          </a:prstGeom>
        </p:spPr>
      </p:pic>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CFDEF3"/>
      </a:accent1>
      <a:accent2>
        <a:srgbClr val="333399"/>
      </a:accent2>
      <a:accent3>
        <a:srgbClr val="8F8F8F"/>
      </a:accent3>
      <a:accent4>
        <a:srgbClr val="707070"/>
      </a:accent4>
      <a:accent5>
        <a:srgbClr val="E2EAF7"/>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CFDEF3"/>
      </a:accent1>
      <a:accent2>
        <a:srgbClr val="333399"/>
      </a:accent2>
      <a:accent3>
        <a:srgbClr val="8F8F8F"/>
      </a:accent3>
      <a:accent4>
        <a:srgbClr val="707070"/>
      </a:accent4>
      <a:accent5>
        <a:srgbClr val="E2EAF7"/>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7753</Words>
  <Application>WPS 表格</Application>
  <PresentationFormat>On-screen Show (4:3)</PresentationFormat>
  <Paragraphs>470</Paragraphs>
  <Slides>63</Slides>
  <Notes>3</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63</vt:i4>
      </vt:variant>
    </vt:vector>
  </HeadingPairs>
  <TitlesOfParts>
    <vt:vector size="86" baseType="lpstr">
      <vt:lpstr>Arial</vt:lpstr>
      <vt:lpstr>宋体</vt:lpstr>
      <vt:lpstr>Wingdings</vt:lpstr>
      <vt:lpstr>Arial</vt:lpstr>
      <vt:lpstr>Helvetica</vt:lpstr>
      <vt:lpstr>Helvetica Neue Light</vt:lpstr>
      <vt:lpstr>Helvetica Neue</vt:lpstr>
      <vt:lpstr>Lucida Grande</vt:lpstr>
      <vt:lpstr>Helvetica Neue Medium</vt:lpstr>
      <vt:lpstr>微软雅黑</vt:lpstr>
      <vt:lpstr>汉仪旗黑</vt:lpstr>
      <vt:lpstr>宋体</vt:lpstr>
      <vt:lpstr>Arial Unicode MS</vt:lpstr>
      <vt:lpstr>汉仪书宋二KW</vt:lpstr>
      <vt:lpstr>Courier</vt:lpstr>
      <vt:lpstr>Thonburi</vt:lpstr>
      <vt:lpstr>Courier</vt:lpstr>
      <vt:lpstr>Helvetica</vt:lpstr>
      <vt:lpstr>Helvetica Neue</vt:lpstr>
      <vt:lpstr>Helvetica Neue Light</vt:lpstr>
      <vt:lpstr>Helvetica Neue Medium</vt:lpstr>
      <vt:lpstr>苹方-简</vt:lpstr>
      <vt:lpstr>Default</vt:lpstr>
      <vt:lpstr>CSC4303 (Spring 2025)</vt:lpstr>
      <vt:lpstr>I am Going to Introduce 2 Ways</vt:lpstr>
      <vt:lpstr>Amazon Web Services (AWS)</vt:lpstr>
      <vt:lpstr>What is EC2?</vt:lpstr>
      <vt:lpstr>Outline</vt:lpstr>
      <vt:lpstr>I am Going to Introduce 2 Ways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SSH Authentication Process</vt:lpstr>
      <vt:lpstr>Key pairs</vt:lpstr>
      <vt:lpstr>Create key pairs</vt:lpstr>
      <vt:lpstr>PowerPoint 演示文稿</vt:lpstr>
      <vt:lpstr>PowerPoint 演示文稿</vt:lpstr>
      <vt:lpstr>PowerPoint 演示文稿</vt:lpstr>
      <vt:lpstr>PowerPoint 演示文稿</vt:lpstr>
      <vt:lpstr>PowerPoint 演示文稿</vt:lpstr>
      <vt:lpstr>PowerPoint 演示文稿</vt:lpstr>
      <vt:lpstr>Server OS in EC2</vt:lpstr>
      <vt:lpstr>PowerPoint 演示文稿</vt:lpstr>
      <vt:lpstr>EC2 instance types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Public vs. Private IP</vt:lpstr>
      <vt:lpstr>Connection Test</vt:lpstr>
      <vt:lpstr>Outline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COMP4651 (Spring 2021)</dc:title>
  <dc:creator/>
  <cp:lastModifiedBy>发配冰岛的α++</cp:lastModifiedBy>
  <cp:revision>100</cp:revision>
  <dcterms:created xsi:type="dcterms:W3CDTF">2026-01-12T06:57:11Z</dcterms:created>
  <dcterms:modified xsi:type="dcterms:W3CDTF">2026-01-12T06:57:11Z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96A511C0BA8A3D05D20A79673A4C08FD_42</vt:lpwstr>
  </property>
  <property fmtid="{D5CDD505-2E9C-101B-9397-08002B2CF9AE}" pid="3" name="KSOProductBuildVer">
    <vt:lpwstr>2052-12.1.24031.24031</vt:lpwstr>
  </property>
</Properties>
</file>